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9" r:id="rId2"/>
    <p:sldId id="260" r:id="rId3"/>
    <p:sldId id="317" r:id="rId4"/>
    <p:sldId id="320" r:id="rId5"/>
    <p:sldId id="335" r:id="rId6"/>
    <p:sldId id="431" r:id="rId7"/>
    <p:sldId id="340" r:id="rId8"/>
    <p:sldId id="338" r:id="rId9"/>
    <p:sldId id="339" r:id="rId10"/>
    <p:sldId id="445" r:id="rId11"/>
    <p:sldId id="446" r:id="rId12"/>
    <p:sldId id="447" r:id="rId13"/>
    <p:sldId id="448" r:id="rId14"/>
    <p:sldId id="449" r:id="rId15"/>
    <p:sldId id="450" r:id="rId16"/>
    <p:sldId id="451" r:id="rId17"/>
    <p:sldId id="452" r:id="rId18"/>
    <p:sldId id="381" r:id="rId19"/>
    <p:sldId id="383" r:id="rId20"/>
    <p:sldId id="385" r:id="rId21"/>
    <p:sldId id="386" r:id="rId22"/>
    <p:sldId id="387" r:id="rId23"/>
    <p:sldId id="388" r:id="rId24"/>
    <p:sldId id="444" r:id="rId25"/>
    <p:sldId id="453" r:id="rId26"/>
    <p:sldId id="411" r:id="rId27"/>
    <p:sldId id="432" r:id="rId28"/>
    <p:sldId id="433" r:id="rId29"/>
    <p:sldId id="434" r:id="rId30"/>
    <p:sldId id="456" r:id="rId31"/>
    <p:sldId id="435" r:id="rId32"/>
    <p:sldId id="437" r:id="rId33"/>
    <p:sldId id="455" r:id="rId34"/>
    <p:sldId id="440" r:id="rId35"/>
    <p:sldId id="316" r:id="rId36"/>
    <p:sldId id="441" r:id="rId37"/>
    <p:sldId id="442" r:id="rId38"/>
    <p:sldId id="443" r:id="rId39"/>
    <p:sldId id="427" r:id="rId40"/>
    <p:sldId id="430" r:id="rId41"/>
    <p:sldId id="426" r:id="rId42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FF9900"/>
    <a:srgbClr val="3333FF"/>
    <a:srgbClr val="A50021"/>
    <a:srgbClr val="008000"/>
    <a:srgbClr val="3366FF"/>
    <a:srgbClr val="33CC33"/>
    <a:srgbClr val="CC0066"/>
    <a:srgbClr val="CC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2178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000000"/>
          </a:solidFill>
          <a:prstDash val="solid"/>
        </a:ln>
      </c:spPr>
    </c:sideWall>
    <c:backWall>
      <c:thickness val="0"/>
      <c:spPr>
        <a:noFill/>
        <a:ln w="12700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3016294838145257E-2"/>
          <c:y val="2.2328600970333252E-2"/>
          <c:w val="0.8928982939632546"/>
          <c:h val="0.88653742145868131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00FF"/>
            </a:solidFill>
            <a:ln w="13365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Sheet1!$B$1:$X$1</c:f>
              <c:numCache>
                <c:formatCode>General</c:formatCode>
                <c:ptCount val="23"/>
                <c:pt idx="0">
                  <c:v>1988</c:v>
                </c:pt>
                <c:pt idx="2">
                  <c:v>1990</c:v>
                </c:pt>
                <c:pt idx="4">
                  <c:v>1992</c:v>
                </c:pt>
                <c:pt idx="6">
                  <c:v>1994</c:v>
                </c:pt>
                <c:pt idx="8">
                  <c:v>1996</c:v>
                </c:pt>
                <c:pt idx="10">
                  <c:v>1998</c:v>
                </c:pt>
                <c:pt idx="12">
                  <c:v>2000</c:v>
                </c:pt>
                <c:pt idx="14">
                  <c:v>2002</c:v>
                </c:pt>
                <c:pt idx="16">
                  <c:v>2004</c:v>
                </c:pt>
                <c:pt idx="18">
                  <c:v>2006</c:v>
                </c:pt>
                <c:pt idx="20">
                  <c:v>2008</c:v>
                </c:pt>
                <c:pt idx="22">
                  <c:v>2010</c:v>
                </c:pt>
              </c:numCache>
            </c:numRef>
          </c:cat>
          <c:val>
            <c:numRef>
              <c:f>Sheet1!$B$2:$X$2</c:f>
              <c:numCache>
                <c:formatCode>General</c:formatCode>
                <c:ptCount val="23"/>
                <c:pt idx="0">
                  <c:v>39</c:v>
                </c:pt>
                <c:pt idx="1">
                  <c:v>28</c:v>
                </c:pt>
                <c:pt idx="2">
                  <c:v>24</c:v>
                </c:pt>
                <c:pt idx="3">
                  <c:v>46</c:v>
                </c:pt>
                <c:pt idx="4">
                  <c:v>39</c:v>
                </c:pt>
                <c:pt idx="5">
                  <c:v>60</c:v>
                </c:pt>
                <c:pt idx="6">
                  <c:v>76</c:v>
                </c:pt>
                <c:pt idx="7">
                  <c:v>80</c:v>
                </c:pt>
                <c:pt idx="8">
                  <c:v>100</c:v>
                </c:pt>
                <c:pt idx="9">
                  <c:v>162</c:v>
                </c:pt>
                <c:pt idx="10">
                  <c:v>140</c:v>
                </c:pt>
                <c:pt idx="11">
                  <c:v>140</c:v>
                </c:pt>
                <c:pt idx="12">
                  <c:v>180</c:v>
                </c:pt>
                <c:pt idx="13">
                  <c:v>43.8</c:v>
                </c:pt>
                <c:pt idx="14">
                  <c:v>69.2</c:v>
                </c:pt>
                <c:pt idx="15">
                  <c:v>46.6</c:v>
                </c:pt>
                <c:pt idx="16">
                  <c:v>94</c:v>
                </c:pt>
                <c:pt idx="17">
                  <c:v>140</c:v>
                </c:pt>
                <c:pt idx="18">
                  <c:v>116</c:v>
                </c:pt>
                <c:pt idx="19">
                  <c:v>138</c:v>
                </c:pt>
                <c:pt idx="20">
                  <c:v>110.88</c:v>
                </c:pt>
                <c:pt idx="21">
                  <c:v>265.2</c:v>
                </c:pt>
                <c:pt idx="22">
                  <c:v>214.4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2892416"/>
        <c:axId val="32893952"/>
        <c:axId val="0"/>
      </c:bar3DChart>
      <c:catAx>
        <c:axId val="32892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3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3289395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2893952"/>
        <c:scaling>
          <c:orientation val="minMax"/>
        </c:scaling>
        <c:delete val="0"/>
        <c:axPos val="l"/>
        <c:majorGridlines>
          <c:spPr>
            <a:ln w="334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4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32892416"/>
        <c:crosses val="autoZero"/>
        <c:crossBetween val="between"/>
      </c:valAx>
      <c:spPr>
        <a:noFill/>
        <a:ln w="25371">
          <a:noFill/>
        </a:ln>
      </c:spPr>
    </c:plotArea>
    <c:plotVisOnly val="1"/>
    <c:dispBlanksAs val="gap"/>
    <c:showDLblsOverMax val="0"/>
  </c:chart>
  <c:spPr>
    <a:solidFill>
      <a:srgbClr val="DDDDDD"/>
    </a:solidFill>
    <a:ln>
      <a:noFill/>
    </a:ln>
  </c:spPr>
  <c:txPr>
    <a:bodyPr/>
    <a:lstStyle/>
    <a:p>
      <a:pPr>
        <a:defRPr sz="199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213035870516186E-2"/>
          <c:y val="3.6728757785874012E-2"/>
          <c:w val="0.71550765529309202"/>
          <c:h val="0.8131074940259333"/>
        </c:manualLayout>
      </c:layout>
      <c:area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United States</c:v>
                </c:pt>
              </c:strCache>
            </c:strRef>
          </c:tx>
          <c:spPr>
            <a:solidFill>
              <a:srgbClr val="CC0066"/>
            </a:solidFill>
          </c:spPr>
          <c:cat>
            <c:strRef>
              <c:f>Sheet1!$B$1:$AD$1</c:f>
              <c:strCache>
                <c:ptCount val="29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</c:strCache>
            </c:strRef>
          </c:cat>
          <c:val>
            <c:numRef>
              <c:f>Sheet1!$B$2:$AD$2</c:f>
              <c:numCache>
                <c:formatCode>General</c:formatCode>
                <c:ptCount val="29"/>
                <c:pt idx="0">
                  <c:v>1898</c:v>
                </c:pt>
                <c:pt idx="1">
                  <c:v>1863</c:v>
                </c:pt>
                <c:pt idx="2">
                  <c:v>2325</c:v>
                </c:pt>
                <c:pt idx="3">
                  <c:v>2637</c:v>
                </c:pt>
                <c:pt idx="4">
                  <c:v>2589</c:v>
                </c:pt>
                <c:pt idx="5">
                  <c:v>2794</c:v>
                </c:pt>
                <c:pt idx="6">
                  <c:v>3506</c:v>
                </c:pt>
                <c:pt idx="7">
                  <c:v>3059</c:v>
                </c:pt>
                <c:pt idx="8">
                  <c:v>4088</c:v>
                </c:pt>
                <c:pt idx="9">
                  <c:v>4485</c:v>
                </c:pt>
                <c:pt idx="10">
                  <c:v>5136</c:v>
                </c:pt>
                <c:pt idx="11">
                  <c:v>5067</c:v>
                </c:pt>
                <c:pt idx="12">
                  <c:v>6858</c:v>
                </c:pt>
                <c:pt idx="13">
                  <c:v>8484</c:v>
                </c:pt>
                <c:pt idx="14">
                  <c:v>11309</c:v>
                </c:pt>
                <c:pt idx="15">
                  <c:v>13451</c:v>
                </c:pt>
                <c:pt idx="16">
                  <c:v>16733</c:v>
                </c:pt>
                <c:pt idx="17">
                  <c:v>15215</c:v>
                </c:pt>
                <c:pt idx="18">
                  <c:v>13984</c:v>
                </c:pt>
                <c:pt idx="19">
                  <c:v>11086</c:v>
                </c:pt>
                <c:pt idx="20">
                  <c:v>12878</c:v>
                </c:pt>
                <c:pt idx="21">
                  <c:v>14242</c:v>
                </c:pt>
                <c:pt idx="22">
                  <c:v>17001</c:v>
                </c:pt>
                <c:pt idx="23">
                  <c:v>19518</c:v>
                </c:pt>
                <c:pt idx="24">
                  <c:v>19970</c:v>
                </c:pt>
                <c:pt idx="25">
                  <c:v>11737</c:v>
                </c:pt>
                <c:pt idx="26">
                  <c:v>14321</c:v>
                </c:pt>
                <c:pt idx="27" formatCode="###,##0.0">
                  <c:v>17283</c:v>
                </c:pt>
                <c:pt idx="28">
                  <c:v>16452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United Kingdom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Sheet1!$B$1:$AD$1</c:f>
              <c:strCache>
                <c:ptCount val="29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</c:strCache>
            </c:strRef>
          </c:cat>
          <c:val>
            <c:numRef>
              <c:f>Sheet1!$B$3:$AD$3</c:f>
              <c:numCache>
                <c:formatCode>General</c:formatCode>
                <c:ptCount val="29"/>
                <c:pt idx="0">
                  <c:v>226</c:v>
                </c:pt>
                <c:pt idx="1">
                  <c:v>243</c:v>
                </c:pt>
                <c:pt idx="2">
                  <c:v>328</c:v>
                </c:pt>
                <c:pt idx="3">
                  <c:v>440</c:v>
                </c:pt>
                <c:pt idx="4">
                  <c:v>681</c:v>
                </c:pt>
                <c:pt idx="5">
                  <c:v>771</c:v>
                </c:pt>
                <c:pt idx="6">
                  <c:v>827</c:v>
                </c:pt>
                <c:pt idx="7">
                  <c:v>849</c:v>
                </c:pt>
                <c:pt idx="8">
                  <c:v>988</c:v>
                </c:pt>
                <c:pt idx="9">
                  <c:v>927</c:v>
                </c:pt>
                <c:pt idx="10">
                  <c:v>1152</c:v>
                </c:pt>
                <c:pt idx="11">
                  <c:v>1210</c:v>
                </c:pt>
                <c:pt idx="12">
                  <c:v>1408</c:v>
                </c:pt>
                <c:pt idx="13">
                  <c:v>1740</c:v>
                </c:pt>
                <c:pt idx="14">
                  <c:v>1996</c:v>
                </c:pt>
                <c:pt idx="15">
                  <c:v>2374</c:v>
                </c:pt>
                <c:pt idx="16">
                  <c:v>2855</c:v>
                </c:pt>
                <c:pt idx="17">
                  <c:v>2612</c:v>
                </c:pt>
                <c:pt idx="18">
                  <c:v>2150</c:v>
                </c:pt>
                <c:pt idx="19">
                  <c:v>1774</c:v>
                </c:pt>
                <c:pt idx="20">
                  <c:v>2111</c:v>
                </c:pt>
                <c:pt idx="21">
                  <c:v>2440</c:v>
                </c:pt>
                <c:pt idx="22">
                  <c:v>3058</c:v>
                </c:pt>
                <c:pt idx="23">
                  <c:v>3758</c:v>
                </c:pt>
                <c:pt idx="24">
                  <c:v>3852</c:v>
                </c:pt>
                <c:pt idx="25">
                  <c:v>1868</c:v>
                </c:pt>
                <c:pt idx="26">
                  <c:v>2643</c:v>
                </c:pt>
                <c:pt idx="27">
                  <c:v>3613</c:v>
                </c:pt>
                <c:pt idx="28">
                  <c:v>3802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Japan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cat>
            <c:strRef>
              <c:f>Sheet1!$B$1:$AD$1</c:f>
              <c:strCache>
                <c:ptCount val="29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</c:strCache>
            </c:strRef>
          </c:cat>
          <c:val>
            <c:numRef>
              <c:f>Sheet1!$B$4:$AD$4</c:f>
              <c:numCache>
                <c:formatCode>General</c:formatCode>
                <c:ptCount val="29"/>
                <c:pt idx="0">
                  <c:v>565</c:v>
                </c:pt>
                <c:pt idx="1">
                  <c:v>667</c:v>
                </c:pt>
                <c:pt idx="2">
                  <c:v>979</c:v>
                </c:pt>
                <c:pt idx="3">
                  <c:v>1842</c:v>
                </c:pt>
                <c:pt idx="4">
                  <c:v>2803</c:v>
                </c:pt>
                <c:pt idx="5">
                  <c:v>3907</c:v>
                </c:pt>
                <c:pt idx="6">
                  <c:v>4393</c:v>
                </c:pt>
                <c:pt idx="7">
                  <c:v>2918</c:v>
                </c:pt>
                <c:pt idx="8">
                  <c:v>3131</c:v>
                </c:pt>
                <c:pt idx="9">
                  <c:v>2399</c:v>
                </c:pt>
                <c:pt idx="10">
                  <c:v>3000</c:v>
                </c:pt>
                <c:pt idx="11">
                  <c:v>3720</c:v>
                </c:pt>
                <c:pt idx="12">
                  <c:v>3667</c:v>
                </c:pt>
                <c:pt idx="13">
                  <c:v>3089</c:v>
                </c:pt>
                <c:pt idx="14">
                  <c:v>2217</c:v>
                </c:pt>
                <c:pt idx="15">
                  <c:v>2496</c:v>
                </c:pt>
                <c:pt idx="16">
                  <c:v>4555</c:v>
                </c:pt>
                <c:pt idx="17">
                  <c:v>3194</c:v>
                </c:pt>
                <c:pt idx="18">
                  <c:v>2265</c:v>
                </c:pt>
                <c:pt idx="19">
                  <c:v>2065</c:v>
                </c:pt>
                <c:pt idx="20">
                  <c:v>2746</c:v>
                </c:pt>
                <c:pt idx="21">
                  <c:v>3206</c:v>
                </c:pt>
                <c:pt idx="22">
                  <c:v>4573</c:v>
                </c:pt>
                <c:pt idx="23">
                  <c:v>4645</c:v>
                </c:pt>
                <c:pt idx="24">
                  <c:v>4543</c:v>
                </c:pt>
                <c:pt idx="25">
                  <c:v>3116</c:v>
                </c:pt>
                <c:pt idx="26">
                  <c:v>3335</c:v>
                </c:pt>
                <c:pt idx="27">
                  <c:v>4100</c:v>
                </c:pt>
                <c:pt idx="28">
                  <c:v>3791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Other Developed</c:v>
                </c:pt>
              </c:strCache>
            </c:strRef>
          </c:tx>
          <c:spPr>
            <a:solidFill>
              <a:srgbClr val="99CCFF"/>
            </a:solidFill>
            <a:ln w="25400">
              <a:noFill/>
            </a:ln>
          </c:spPr>
          <c:cat>
            <c:strRef>
              <c:f>Sheet1!$B$1:$AD$1</c:f>
              <c:strCache>
                <c:ptCount val="29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</c:strCache>
            </c:strRef>
          </c:cat>
          <c:val>
            <c:numRef>
              <c:f>Sheet1!$B$5:$AD$5</c:f>
              <c:numCache>
                <c:formatCode>General</c:formatCode>
                <c:ptCount val="29"/>
                <c:pt idx="0">
                  <c:v>612</c:v>
                </c:pt>
                <c:pt idx="1">
                  <c:v>577</c:v>
                </c:pt>
                <c:pt idx="2">
                  <c:v>920</c:v>
                </c:pt>
                <c:pt idx="3">
                  <c:v>1459</c:v>
                </c:pt>
                <c:pt idx="4">
                  <c:v>1567</c:v>
                </c:pt>
                <c:pt idx="5">
                  <c:v>1900</c:v>
                </c:pt>
                <c:pt idx="6">
                  <c:v>2242</c:v>
                </c:pt>
                <c:pt idx="7">
                  <c:v>1958</c:v>
                </c:pt>
                <c:pt idx="8">
                  <c:v>2227</c:v>
                </c:pt>
                <c:pt idx="9">
                  <c:v>2112</c:v>
                </c:pt>
                <c:pt idx="10">
                  <c:v>3039</c:v>
                </c:pt>
                <c:pt idx="11">
                  <c:v>3214</c:v>
                </c:pt>
                <c:pt idx="12">
                  <c:v>3926</c:v>
                </c:pt>
                <c:pt idx="13">
                  <c:v>4827</c:v>
                </c:pt>
                <c:pt idx="14">
                  <c:v>5796</c:v>
                </c:pt>
                <c:pt idx="15">
                  <c:v>7233</c:v>
                </c:pt>
                <c:pt idx="16">
                  <c:v>8756</c:v>
                </c:pt>
                <c:pt idx="17">
                  <c:v>8505</c:v>
                </c:pt>
                <c:pt idx="18">
                  <c:v>6856</c:v>
                </c:pt>
                <c:pt idx="19">
                  <c:v>5301</c:v>
                </c:pt>
                <c:pt idx="20">
                  <c:v>7169</c:v>
                </c:pt>
                <c:pt idx="21">
                  <c:v>7476</c:v>
                </c:pt>
                <c:pt idx="22">
                  <c:v>10383</c:v>
                </c:pt>
                <c:pt idx="23">
                  <c:v>12796</c:v>
                </c:pt>
                <c:pt idx="24">
                  <c:v>16873</c:v>
                </c:pt>
                <c:pt idx="25">
                  <c:v>7746</c:v>
                </c:pt>
                <c:pt idx="26">
                  <c:v>12551</c:v>
                </c:pt>
                <c:pt idx="27">
                  <c:v>13158</c:v>
                </c:pt>
                <c:pt idx="28">
                  <c:v>12967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Emerging Markets</c:v>
                </c:pt>
              </c:strCache>
            </c:strRef>
          </c:tx>
          <c:spPr>
            <a:solidFill>
              <a:srgbClr val="003399"/>
            </a:solidFill>
            <a:ln w="25400">
              <a:noFill/>
            </a:ln>
          </c:spPr>
          <c:cat>
            <c:strRef>
              <c:f>Sheet1!$B$1:$AD$1</c:f>
              <c:strCache>
                <c:ptCount val="29"/>
                <c:pt idx="0">
                  <c:v>1983</c:v>
                </c:pt>
                <c:pt idx="1">
                  <c:v>1984</c:v>
                </c:pt>
                <c:pt idx="2">
                  <c:v>1985</c:v>
                </c:pt>
                <c:pt idx="3">
                  <c:v>1986</c:v>
                </c:pt>
                <c:pt idx="4">
                  <c:v>1987</c:v>
                </c:pt>
                <c:pt idx="5">
                  <c:v>1988</c:v>
                </c:pt>
                <c:pt idx="6">
                  <c:v>1989</c:v>
                </c:pt>
                <c:pt idx="7">
                  <c:v>1990</c:v>
                </c:pt>
                <c:pt idx="8">
                  <c:v>1991</c:v>
                </c:pt>
                <c:pt idx="9">
                  <c:v>1992</c:v>
                </c:pt>
                <c:pt idx="10">
                  <c:v>1993</c:v>
                </c:pt>
                <c:pt idx="11">
                  <c:v>1994</c:v>
                </c:pt>
                <c:pt idx="12">
                  <c:v>1995</c:v>
                </c:pt>
                <c:pt idx="13">
                  <c:v>1996</c:v>
                </c:pt>
                <c:pt idx="14">
                  <c:v>1997</c:v>
                </c:pt>
                <c:pt idx="15">
                  <c:v>1998</c:v>
                </c:pt>
                <c:pt idx="16">
                  <c:v>1999</c:v>
                </c:pt>
                <c:pt idx="17">
                  <c:v>2000</c:v>
                </c:pt>
                <c:pt idx="18">
                  <c:v>2001</c:v>
                </c:pt>
                <c:pt idx="19">
                  <c:v>2002</c:v>
                </c:pt>
                <c:pt idx="20">
                  <c:v>2003</c:v>
                </c:pt>
                <c:pt idx="21">
                  <c:v>2004</c:v>
                </c:pt>
                <c:pt idx="22">
                  <c:v>2005</c:v>
                </c:pt>
                <c:pt idx="23">
                  <c:v>2006</c:v>
                </c:pt>
                <c:pt idx="24">
                  <c:v>2007</c:v>
                </c:pt>
                <c:pt idx="25">
                  <c:v>2008</c:v>
                </c:pt>
                <c:pt idx="26">
                  <c:v>2009</c:v>
                </c:pt>
                <c:pt idx="27">
                  <c:v>2010</c:v>
                </c:pt>
                <c:pt idx="28">
                  <c:v>2011</c:v>
                </c:pt>
              </c:strCache>
            </c:strRef>
          </c:cat>
          <c:val>
            <c:numRef>
              <c:f>Sheet1!$B$6:$AD$6</c:f>
              <c:numCache>
                <c:formatCode>General</c:formatCode>
                <c:ptCount val="29"/>
                <c:pt idx="0">
                  <c:v>83</c:v>
                </c:pt>
                <c:pt idx="1">
                  <c:v>92</c:v>
                </c:pt>
                <c:pt idx="2">
                  <c:v>115</c:v>
                </c:pt>
                <c:pt idx="3">
                  <c:v>135</c:v>
                </c:pt>
                <c:pt idx="4">
                  <c:v>190</c:v>
                </c:pt>
                <c:pt idx="5">
                  <c:v>425</c:v>
                </c:pt>
                <c:pt idx="6">
                  <c:v>745</c:v>
                </c:pt>
                <c:pt idx="7">
                  <c:v>614</c:v>
                </c:pt>
                <c:pt idx="8">
                  <c:v>908</c:v>
                </c:pt>
                <c:pt idx="9">
                  <c:v>1000</c:v>
                </c:pt>
                <c:pt idx="10">
                  <c:v>1689</c:v>
                </c:pt>
                <c:pt idx="11">
                  <c:v>1913</c:v>
                </c:pt>
                <c:pt idx="12">
                  <c:v>1929</c:v>
                </c:pt>
                <c:pt idx="13">
                  <c:v>2272</c:v>
                </c:pt>
                <c:pt idx="14">
                  <c:v>2201</c:v>
                </c:pt>
                <c:pt idx="15">
                  <c:v>1908</c:v>
                </c:pt>
                <c:pt idx="16">
                  <c:v>2181</c:v>
                </c:pt>
                <c:pt idx="17">
                  <c:v>1534</c:v>
                </c:pt>
                <c:pt idx="18">
                  <c:v>1526</c:v>
                </c:pt>
                <c:pt idx="19">
                  <c:v>1655</c:v>
                </c:pt>
                <c:pt idx="20">
                  <c:v>3673</c:v>
                </c:pt>
                <c:pt idx="21">
                  <c:v>3990</c:v>
                </c:pt>
                <c:pt idx="22">
                  <c:v>6340</c:v>
                </c:pt>
                <c:pt idx="23">
                  <c:v>9874</c:v>
                </c:pt>
                <c:pt idx="24">
                  <c:v>17376</c:v>
                </c:pt>
                <c:pt idx="25">
                  <c:v>8117</c:v>
                </c:pt>
                <c:pt idx="26">
                  <c:v>10982</c:v>
                </c:pt>
                <c:pt idx="27" formatCode="###,##0.0">
                  <c:v>18990</c:v>
                </c:pt>
                <c:pt idx="28">
                  <c:v>17918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186048"/>
        <c:axId val="41187584"/>
      </c:areaChart>
      <c:catAx>
        <c:axId val="4118604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latin typeface="Arial" pitchFamily="34" charset="0"/>
              </a:defRPr>
            </a:pPr>
            <a:endParaRPr lang="ru-RU"/>
          </a:p>
        </c:txPr>
        <c:crossAx val="41187584"/>
        <c:crosses val="autoZero"/>
        <c:auto val="1"/>
        <c:lblAlgn val="ctr"/>
        <c:lblOffset val="100"/>
        <c:noMultiLvlLbl val="0"/>
      </c:catAx>
      <c:valAx>
        <c:axId val="41187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1186048"/>
        <c:crosses val="autoZero"/>
        <c:crossBetween val="midCat"/>
      </c:valAx>
      <c:spPr>
        <a:solidFill>
          <a:sysClr val="window" lastClr="FFFFFF">
            <a:lumMod val="85000"/>
          </a:sysClr>
        </a:solidFill>
      </c:spPr>
    </c:plotArea>
    <c:legend>
      <c:legendPos val="r"/>
      <c:layout>
        <c:manualLayout>
          <c:xMode val="edge"/>
          <c:yMode val="edge"/>
          <c:x val="0.82459328521434827"/>
          <c:y val="0.1223838467559976"/>
          <c:w val="0.1500285433070867"/>
          <c:h val="0.41523582873036374"/>
        </c:manualLayout>
      </c:layout>
      <c:overlay val="0"/>
      <c:spPr>
        <a:ln>
          <a:solidFill>
            <a:sysClr val="window" lastClr="FFFFFF">
              <a:lumMod val="50000"/>
            </a:sysClr>
          </a:solidFill>
        </a:ln>
      </c:spPr>
      <c:txPr>
        <a:bodyPr/>
        <a:lstStyle/>
        <a:p>
          <a:pPr>
            <a:defRPr sz="14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163771712158839E-2"/>
          <c:y val="2.7726432532347502E-2"/>
          <c:w val="0.89702233250620378"/>
          <c:h val="0.84842883548983394"/>
        </c:manualLayout>
      </c:layout>
      <c:area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Worldwide debt &amp; equity offerings</c:v>
                </c:pt>
              </c:strCache>
            </c:strRef>
          </c:tx>
          <c:spPr>
            <a:solidFill>
              <a:srgbClr val="9999FF"/>
            </a:solidFill>
            <a:ln w="14194">
              <a:solidFill>
                <a:srgbClr val="000000"/>
              </a:solidFill>
              <a:prstDash val="solid"/>
            </a:ln>
          </c:spP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Sheet1!$B$2:$V$2</c:f>
              <c:numCache>
                <c:formatCode>General</c:formatCode>
                <c:ptCount val="21"/>
                <c:pt idx="0">
                  <c:v>504</c:v>
                </c:pt>
                <c:pt idx="1">
                  <c:v>858</c:v>
                </c:pt>
                <c:pt idx="2">
                  <c:v>1162</c:v>
                </c:pt>
                <c:pt idx="3">
                  <c:v>1503</c:v>
                </c:pt>
                <c:pt idx="4">
                  <c:v>1092</c:v>
                </c:pt>
                <c:pt idx="5">
                  <c:v>1066</c:v>
                </c:pt>
                <c:pt idx="6">
                  <c:v>1443</c:v>
                </c:pt>
                <c:pt idx="7">
                  <c:v>1816</c:v>
                </c:pt>
                <c:pt idx="8">
                  <c:v>2884</c:v>
                </c:pt>
                <c:pt idx="9">
                  <c:v>3288</c:v>
                </c:pt>
                <c:pt idx="10">
                  <c:v>3040</c:v>
                </c:pt>
                <c:pt idx="11" formatCode="#,##0">
                  <c:v>3965</c:v>
                </c:pt>
                <c:pt idx="12">
                  <c:v>4257</c:v>
                </c:pt>
                <c:pt idx="13">
                  <c:v>5327</c:v>
                </c:pt>
                <c:pt idx="14">
                  <c:v>5700</c:v>
                </c:pt>
                <c:pt idx="15">
                  <c:v>6514</c:v>
                </c:pt>
                <c:pt idx="16">
                  <c:v>7842</c:v>
                </c:pt>
                <c:pt idx="17">
                  <c:v>7512</c:v>
                </c:pt>
                <c:pt idx="18">
                  <c:v>4697</c:v>
                </c:pt>
                <c:pt idx="19">
                  <c:v>6447</c:v>
                </c:pt>
                <c:pt idx="20">
                  <c:v>6004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US issuers worldwide</c:v>
                </c:pt>
              </c:strCache>
            </c:strRef>
          </c:tx>
          <c:spPr>
            <a:solidFill>
              <a:srgbClr val="993366"/>
            </a:solidFill>
            <a:ln w="14194">
              <a:solidFill>
                <a:srgbClr val="000000"/>
              </a:solidFill>
              <a:prstDash val="solid"/>
            </a:ln>
          </c:spPr>
          <c:cat>
            <c:numRef>
              <c:f>Sheet1!$B$1:$V$1</c:f>
              <c:numCache>
                <c:formatCode>General</c:formatCode>
                <c:ptCount val="2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</c:numCache>
            </c:numRef>
          </c:cat>
          <c:val>
            <c:numRef>
              <c:f>Sheet1!$B$3:$V$3</c:f>
              <c:numCache>
                <c:formatCode>General</c:formatCode>
                <c:ptCount val="21"/>
                <c:pt idx="0">
                  <c:v>313</c:v>
                </c:pt>
                <c:pt idx="1">
                  <c:v>589</c:v>
                </c:pt>
                <c:pt idx="2">
                  <c:v>854</c:v>
                </c:pt>
                <c:pt idx="3">
                  <c:v>1049</c:v>
                </c:pt>
                <c:pt idx="4">
                  <c:v>688</c:v>
                </c:pt>
                <c:pt idx="5">
                  <c:v>700</c:v>
                </c:pt>
                <c:pt idx="6">
                  <c:v>903</c:v>
                </c:pt>
                <c:pt idx="7">
                  <c:v>1196</c:v>
                </c:pt>
                <c:pt idx="8">
                  <c:v>2134</c:v>
                </c:pt>
                <c:pt idx="9">
                  <c:v>2103</c:v>
                </c:pt>
                <c:pt idx="10">
                  <c:v>1958</c:v>
                </c:pt>
                <c:pt idx="11" formatCode="#,##0">
                  <c:v>2768</c:v>
                </c:pt>
                <c:pt idx="12" formatCode="#,##0">
                  <c:v>2859</c:v>
                </c:pt>
                <c:pt idx="13">
                  <c:v>3397</c:v>
                </c:pt>
                <c:pt idx="14">
                  <c:v>3600</c:v>
                </c:pt>
                <c:pt idx="15">
                  <c:v>3822</c:v>
                </c:pt>
                <c:pt idx="16">
                  <c:v>4400</c:v>
                </c:pt>
                <c:pt idx="17">
                  <c:v>3992</c:v>
                </c:pt>
                <c:pt idx="18">
                  <c:v>2292</c:v>
                </c:pt>
                <c:pt idx="19">
                  <c:v>2949</c:v>
                </c:pt>
                <c:pt idx="20">
                  <c:v>2580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832384"/>
        <c:axId val="40842368"/>
      </c:areaChart>
      <c:catAx>
        <c:axId val="4083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549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0842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842368"/>
        <c:scaling>
          <c:orientation val="minMax"/>
        </c:scaling>
        <c:delete val="0"/>
        <c:axPos val="l"/>
        <c:majorGridlines>
          <c:spPr>
            <a:ln w="354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54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0832384"/>
        <c:crosses val="autoZero"/>
        <c:crossBetween val="midCat"/>
      </c:valAx>
      <c:spPr>
        <a:solidFill>
          <a:sysClr val="window" lastClr="FFFFFF">
            <a:lumMod val="85000"/>
          </a:sysClr>
        </a:solidFill>
        <a:ln w="14194">
          <a:solidFill>
            <a:srgbClr val="808080"/>
          </a:solidFill>
          <a:prstDash val="solid"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59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hPercent val="7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5890410958904146E-2"/>
          <c:y val="8.840864440078583E-2"/>
          <c:w val="0.88888888888888884"/>
          <c:h val="0.72691552062868481"/>
        </c:manualLayout>
      </c:layout>
      <c:bar3D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Pension fund investments as % of GDP</c:v>
                </c:pt>
              </c:strCache>
            </c:strRef>
          </c:tx>
          <c:spPr>
            <a:solidFill>
              <a:srgbClr val="993366"/>
            </a:solidFill>
            <a:ln w="1642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Sheet1!$B$1:$U$1</c:f>
              <c:strCache>
                <c:ptCount val="20"/>
                <c:pt idx="0">
                  <c:v>Belgium</c:v>
                </c:pt>
                <c:pt idx="1">
                  <c:v>Austria</c:v>
                </c:pt>
                <c:pt idx="2">
                  <c:v>Germany</c:v>
                </c:pt>
                <c:pt idx="3">
                  <c:v>Korea</c:v>
                </c:pt>
                <c:pt idx="4">
                  <c:v>Japan</c:v>
                </c:pt>
                <c:pt idx="5">
                  <c:v>Spain</c:v>
                </c:pt>
                <c:pt idx="6">
                  <c:v>France</c:v>
                </c:pt>
                <c:pt idx="7">
                  <c:v>Greece</c:v>
                </c:pt>
                <c:pt idx="8">
                  <c:v>Poland</c:v>
                </c:pt>
                <c:pt idx="9">
                  <c:v>Mexico</c:v>
                </c:pt>
                <c:pt idx="10">
                  <c:v>New Zealand</c:v>
                </c:pt>
                <c:pt idx="11">
                  <c:v>Switzerland</c:v>
                </c:pt>
                <c:pt idx="12">
                  <c:v>United Kingdom</c:v>
                </c:pt>
                <c:pt idx="13">
                  <c:v>Sweden</c:v>
                </c:pt>
                <c:pt idx="14">
                  <c:v>Canada</c:v>
                </c:pt>
                <c:pt idx="15">
                  <c:v>Australia</c:v>
                </c:pt>
                <c:pt idx="16">
                  <c:v>Ireland</c:v>
                </c:pt>
                <c:pt idx="17">
                  <c:v>United States</c:v>
                </c:pt>
                <c:pt idx="18">
                  <c:v>Netherlands</c:v>
                </c:pt>
                <c:pt idx="19">
                  <c:v>Denmark</c:v>
                </c:pt>
              </c:strCache>
            </c:strRef>
          </c:cat>
          <c:val>
            <c:numRef>
              <c:f>Sheet1!$B$2:$U$2</c:f>
              <c:numCache>
                <c:formatCode>General</c:formatCode>
                <c:ptCount val="20"/>
                <c:pt idx="0">
                  <c:v>4</c:v>
                </c:pt>
                <c:pt idx="1">
                  <c:v>4.9000000000000004</c:v>
                </c:pt>
                <c:pt idx="2">
                  <c:v>4.0999999999999996</c:v>
                </c:pt>
                <c:pt idx="3">
                  <c:v>7.9</c:v>
                </c:pt>
                <c:pt idx="4">
                  <c:v>6.9</c:v>
                </c:pt>
                <c:pt idx="5">
                  <c:v>9</c:v>
                </c:pt>
                <c:pt idx="6">
                  <c:v>6.9</c:v>
                </c:pt>
                <c:pt idx="7">
                  <c:v>10.8</c:v>
                </c:pt>
                <c:pt idx="8">
                  <c:v>12.1</c:v>
                </c:pt>
                <c:pt idx="9">
                  <c:v>10.8</c:v>
                </c:pt>
                <c:pt idx="10">
                  <c:v>11.6</c:v>
                </c:pt>
                <c:pt idx="11">
                  <c:v>118.3</c:v>
                </c:pt>
                <c:pt idx="12">
                  <c:v>71.400000000000006</c:v>
                </c:pt>
                <c:pt idx="13">
                  <c:v>57.4</c:v>
                </c:pt>
                <c:pt idx="14">
                  <c:v>102.7</c:v>
                </c:pt>
                <c:pt idx="15">
                  <c:v>105.3</c:v>
                </c:pt>
                <c:pt idx="16">
                  <c:v>45.6</c:v>
                </c:pt>
                <c:pt idx="17">
                  <c:v>123.7</c:v>
                </c:pt>
                <c:pt idx="18">
                  <c:v>130.4</c:v>
                </c:pt>
                <c:pt idx="19">
                  <c:v>140.4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As % of stock market capitalization</c:v>
                </c:pt>
              </c:strCache>
            </c:strRef>
          </c:tx>
          <c:spPr>
            <a:solidFill>
              <a:srgbClr val="FFFFCC"/>
            </a:solidFill>
            <a:ln w="16426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Sheet1!$B$1:$U$1</c:f>
              <c:strCache>
                <c:ptCount val="20"/>
                <c:pt idx="0">
                  <c:v>Belgium</c:v>
                </c:pt>
                <c:pt idx="1">
                  <c:v>Austria</c:v>
                </c:pt>
                <c:pt idx="2">
                  <c:v>Germany</c:v>
                </c:pt>
                <c:pt idx="3">
                  <c:v>Korea</c:v>
                </c:pt>
                <c:pt idx="4">
                  <c:v>Japan</c:v>
                </c:pt>
                <c:pt idx="5">
                  <c:v>Spain</c:v>
                </c:pt>
                <c:pt idx="6">
                  <c:v>France</c:v>
                </c:pt>
                <c:pt idx="7">
                  <c:v>Greece</c:v>
                </c:pt>
                <c:pt idx="8">
                  <c:v>Poland</c:v>
                </c:pt>
                <c:pt idx="9">
                  <c:v>Mexico</c:v>
                </c:pt>
                <c:pt idx="10">
                  <c:v>New Zealand</c:v>
                </c:pt>
                <c:pt idx="11">
                  <c:v>Switzerland</c:v>
                </c:pt>
                <c:pt idx="12">
                  <c:v>United Kingdom</c:v>
                </c:pt>
                <c:pt idx="13">
                  <c:v>Sweden</c:v>
                </c:pt>
                <c:pt idx="14">
                  <c:v>Canada</c:v>
                </c:pt>
                <c:pt idx="15">
                  <c:v>Australia</c:v>
                </c:pt>
                <c:pt idx="16">
                  <c:v>Ireland</c:v>
                </c:pt>
                <c:pt idx="17">
                  <c:v>United States</c:v>
                </c:pt>
                <c:pt idx="18">
                  <c:v>Netherlands</c:v>
                </c:pt>
                <c:pt idx="19">
                  <c:v>Denmark</c:v>
                </c:pt>
              </c:strCache>
            </c:strRef>
          </c:cat>
          <c:val>
            <c:numRef>
              <c:f>Sheet1!$B$3:$U$3</c:f>
              <c:numCache>
                <c:formatCode>General</c:formatCode>
                <c:ptCount val="20"/>
                <c:pt idx="0">
                  <c:v>4.3</c:v>
                </c:pt>
                <c:pt idx="1">
                  <c:v>5.6</c:v>
                </c:pt>
                <c:pt idx="2">
                  <c:v>6.5</c:v>
                </c:pt>
                <c:pt idx="3">
                  <c:v>6.9</c:v>
                </c:pt>
                <c:pt idx="4">
                  <c:v>7</c:v>
                </c:pt>
                <c:pt idx="5">
                  <c:v>7.2</c:v>
                </c:pt>
                <c:pt idx="6">
                  <c:v>10.5</c:v>
                </c:pt>
                <c:pt idx="7">
                  <c:v>12.8</c:v>
                </c:pt>
                <c:pt idx="8">
                  <c:v>24.1</c:v>
                </c:pt>
                <c:pt idx="9">
                  <c:v>27.6</c:v>
                </c:pt>
                <c:pt idx="10">
                  <c:v>31.9</c:v>
                </c:pt>
                <c:pt idx="11">
                  <c:v>39.700000000000003</c:v>
                </c:pt>
                <c:pt idx="12">
                  <c:v>52</c:v>
                </c:pt>
                <c:pt idx="13">
                  <c:v>64.599999999999994</c:v>
                </c:pt>
                <c:pt idx="14">
                  <c:v>67.400000000000006</c:v>
                </c:pt>
                <c:pt idx="15">
                  <c:v>73.7</c:v>
                </c:pt>
                <c:pt idx="16">
                  <c:v>82.6</c:v>
                </c:pt>
                <c:pt idx="17">
                  <c:v>85.7</c:v>
                </c:pt>
                <c:pt idx="18">
                  <c:v>109.6</c:v>
                </c:pt>
                <c:pt idx="19">
                  <c:v>246.1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1240064"/>
        <c:axId val="41241600"/>
        <c:axId val="0"/>
      </c:bar3DChart>
      <c:catAx>
        <c:axId val="4124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106">
            <a:solidFill>
              <a:srgbClr val="000000"/>
            </a:solidFill>
            <a:prstDash val="solid"/>
          </a:ln>
        </c:spPr>
        <c:txPr>
          <a:bodyPr rot="-3600000" vert="horz"/>
          <a:lstStyle/>
          <a:p>
            <a:pPr>
              <a:defRPr sz="103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1241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241600"/>
        <c:scaling>
          <c:orientation val="minMax"/>
        </c:scaling>
        <c:delete val="0"/>
        <c:axPos val="l"/>
        <c:majorGridlines>
          <c:spPr>
            <a:ln w="4106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410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1240064"/>
        <c:crosses val="autoZero"/>
        <c:crossBetween val="between"/>
      </c:valAx>
      <c:spPr>
        <a:noFill/>
        <a:ln w="25391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3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.15372908987469491"/>
          <c:y val="5.8938774861916924E-3"/>
          <c:w val="0.691019797388715"/>
          <c:h val="4.5186605834633839E-2"/>
        </c:manualLayout>
      </c:layout>
      <c:overlay val="0"/>
      <c:spPr>
        <a:noFill/>
        <a:ln w="4106">
          <a:solidFill>
            <a:srgbClr val="000000"/>
          </a:solidFill>
          <a:prstDash val="solid"/>
        </a:ln>
      </c:spPr>
      <c:txPr>
        <a:bodyPr/>
        <a:lstStyle/>
        <a:p>
          <a:pPr>
            <a:defRPr sz="1399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59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0.82301</cdr:x>
      <cdr:y>0.63077</cdr:y>
    </cdr:from>
    <cdr:to>
      <cdr:x>0.96667</cdr:x>
      <cdr:y>0.79855</cdr:y>
    </cdr:to>
    <cdr:sp macro="" textlink="">
      <cdr:nvSpPr>
        <cdr:cNvPr id="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525603" y="3220333"/>
          <a:ext cx="1313597" cy="8565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solidFill>
            <a:srgbClr val="808080"/>
          </a:solidFill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eaLnBrk="0" hangingPunct="0"/>
          <a:r>
            <a:rPr lang="en-US" sz="1200" b="1" i="0" dirty="0">
              <a:solidFill>
                <a:srgbClr val="5F5F5F"/>
              </a:solidFill>
              <a:latin typeface="Arial" pitchFamily="34" charset="0"/>
            </a:rPr>
            <a:t>Sources: World</a:t>
          </a:r>
        </a:p>
        <a:p xmlns:a="http://schemas.openxmlformats.org/drawingml/2006/main">
          <a:pPr eaLnBrk="0" hangingPunct="0"/>
          <a:r>
            <a:rPr lang="en-US" sz="1200" b="1" i="0" dirty="0">
              <a:solidFill>
                <a:srgbClr val="5F5F5F"/>
              </a:solidFill>
              <a:latin typeface="Arial" pitchFamily="34" charset="0"/>
            </a:rPr>
            <a:t>Bank, World </a:t>
          </a:r>
        </a:p>
        <a:p xmlns:a="http://schemas.openxmlformats.org/drawingml/2006/main">
          <a:pPr eaLnBrk="0" hangingPunct="0"/>
          <a:r>
            <a:rPr lang="en-US" sz="1200" b="1" i="0" dirty="0">
              <a:solidFill>
                <a:srgbClr val="5F5F5F"/>
              </a:solidFill>
              <a:latin typeface="Arial" pitchFamily="34" charset="0"/>
            </a:rPr>
            <a:t>Federation of</a:t>
          </a:r>
        </a:p>
        <a:p xmlns:a="http://schemas.openxmlformats.org/drawingml/2006/main">
          <a:pPr eaLnBrk="0" hangingPunct="0"/>
          <a:r>
            <a:rPr lang="en-US" sz="1200" b="1" i="0" dirty="0">
              <a:solidFill>
                <a:srgbClr val="5F5F5F"/>
              </a:solidFill>
              <a:latin typeface="Arial" pitchFamily="34" charset="0"/>
            </a:rPr>
            <a:t>Exchanges</a:t>
          </a:r>
          <a:endParaRPr lang="en-US" sz="1200" i="0" dirty="0">
            <a:solidFill>
              <a:srgbClr val="808080"/>
            </a:solidFill>
            <a:latin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95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68951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8F178F75-4739-4CAB-AAC1-324B01EF106A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049"/>
            <a:ext cx="3070860" cy="46895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049"/>
            <a:ext cx="3070860" cy="468951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70AFDB46-AFA5-43AE-91A1-12CF356778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70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4CC78799-4F2E-4FC1-A0F9-90C648A4651C}" type="datetimeFigureOut">
              <a:rPr lang="en-US" smtClean="0"/>
              <a:pPr/>
              <a:t>9/9/2011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9" tIns="46580" rIns="93159" bIns="465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3159" tIns="46580" rIns="93159" bIns="465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6863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6863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C5119868-E6F5-4FC9-9C0E-E36A4BFEB1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79DABB-A600-4B0B-BFC0-29F248799851}" type="slidenum">
              <a:rPr lang="en-US"/>
              <a:pPr/>
              <a:t>9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437" y="4452924"/>
            <a:ext cx="5195728" cy="4217295"/>
          </a:xfrm>
        </p:spPr>
        <p:txBody>
          <a:bodyPr/>
          <a:lstStyle/>
          <a:p>
            <a:r>
              <a:rPr lang="en-US"/>
              <a:t>From varying sources </a:t>
            </a:r>
          </a:p>
          <a:p>
            <a:r>
              <a:rPr lang="en-US"/>
              <a:t>For high income countries (industrialized) probably below 5% by now.</a:t>
            </a:r>
          </a:p>
          <a:p>
            <a:r>
              <a:rPr lang="en-US"/>
              <a:t>1979 to today: 8.5% to 5%</a:t>
            </a:r>
          </a:p>
          <a:p>
            <a:endParaRPr lang="en-US"/>
          </a:p>
          <a:p>
            <a:r>
              <a:rPr lang="en-US"/>
              <a:t>For low income: from high of 16%, dropped to 7% in 1995</a:t>
            </a:r>
          </a:p>
          <a:p>
            <a:endParaRPr lang="en-US"/>
          </a:p>
          <a:p>
            <a:r>
              <a:rPr lang="en-US"/>
              <a:t>Middle income: (transition economies of Eastern Europe)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8D82A-2545-4971-AA7D-27144BBB5D1E}" type="slidenum">
              <a:rPr lang="en-US"/>
              <a:pPr/>
              <a:t>21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rice.ou.edu/index.aspx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price.ou.edu/index.aspx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 b="1">
                <a:solidFill>
                  <a:srgbClr val="A5002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261C-DE18-4182-87A5-67BCEB698655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http://price.ou.edu/images/home_splash/primary_logo10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r="72211"/>
          <a:stretch>
            <a:fillRect/>
          </a:stretch>
        </p:blipFill>
        <p:spPr bwMode="auto">
          <a:xfrm>
            <a:off x="3886200" y="6128328"/>
            <a:ext cx="1524000" cy="57727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45C1-4245-4BF3-9597-22A5E71B148F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473C-6639-40A4-96FB-5AD9D9CCE4E9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A50021"/>
                </a:solidFill>
                <a:latin typeface="+mj-lt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89602"/>
            <a:ext cx="8229600" cy="4525963"/>
          </a:xfrm>
        </p:spPr>
        <p:txBody>
          <a:bodyPr>
            <a:normAutofit/>
          </a:bodyPr>
          <a:lstStyle>
            <a:lvl1pPr>
              <a:defRPr sz="2800" b="1">
                <a:latin typeface="+mn-lt"/>
                <a:cs typeface="Tahoma" pitchFamily="34" charset="0"/>
              </a:defRPr>
            </a:lvl1pPr>
            <a:lvl2pPr>
              <a:defRPr sz="2800">
                <a:latin typeface="+mn-lt"/>
                <a:cs typeface="Tahoma" pitchFamily="34" charset="0"/>
              </a:defRPr>
            </a:lvl2pPr>
            <a:lvl3pPr>
              <a:defRPr sz="2400" b="1">
                <a:latin typeface="+mn-lt"/>
                <a:cs typeface="Tahoma" pitchFamily="34" charset="0"/>
              </a:defRPr>
            </a:lvl3pPr>
            <a:lvl4pPr>
              <a:defRPr sz="2400">
                <a:latin typeface="+mn-lt"/>
                <a:cs typeface="Tahoma" pitchFamily="34" charset="0"/>
              </a:defRPr>
            </a:lvl4pPr>
            <a:lvl5pPr>
              <a:defRPr sz="2400">
                <a:latin typeface="+mn-lt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84564-C9CE-43C1-8CAB-97ED22718766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http://price.ou.edu/images/home_splash/primary_logo10.jp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r="72211"/>
          <a:stretch>
            <a:fillRect/>
          </a:stretch>
        </p:blipFill>
        <p:spPr bwMode="auto">
          <a:xfrm>
            <a:off x="3810000" y="6114143"/>
            <a:ext cx="1524000" cy="577272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0670-D33A-480B-9DEB-34917A458AB4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0799-44CC-4FA0-9A71-D1448C139839}" type="datetime1">
              <a:rPr lang="en-US" smtClean="0"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20F1-CC45-4708-8745-C2F65F2151C7}" type="datetime1">
              <a:rPr lang="en-US" smtClean="0"/>
              <a:t>9/9/2011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78E9C-9E3A-446E-998D-62DFE2972C75}" type="datetime1">
              <a:rPr lang="en-US" smtClean="0"/>
              <a:t>9/9/2011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B6A8-DADA-4776-BC18-16CA27EC2730}" type="datetime1">
              <a:rPr lang="en-US" smtClean="0"/>
              <a:t>9/9/2011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D8DC3-D634-4112-8F84-AC420403BAA0}" type="datetime1">
              <a:rPr lang="en-US" smtClean="0"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C5A58-012B-4C46-9CE5-C2257428F4B7}" type="datetime1">
              <a:rPr lang="en-US" smtClean="0"/>
              <a:t>9/9/2011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BEB6A-0D4F-4E2C-ADF3-74D40611CD74}" type="datetime1">
              <a:rPr lang="en-US" smtClean="0"/>
              <a:t>9/9/2011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3D99B-A6C6-4291-AE94-70465EBEF0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ne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price.ou.edu/index.aspx" TargetMode="Externa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479925" y="3016250"/>
            <a:ext cx="1841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79925" y="3016250"/>
            <a:ext cx="1841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00400" y="5511225"/>
            <a:ext cx="2871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September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2011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8" name="Picture 4" descr="The Russian Academy of national economy and public administration under the President of the Russian Federa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91107"/>
            <a:ext cx="1524000" cy="17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2671" y="838200"/>
            <a:ext cx="806792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993300"/>
                </a:solidFill>
              </a:rPr>
              <a:t>The </a:t>
            </a:r>
            <a:r>
              <a:rPr lang="en-US" sz="4000" b="1" dirty="0">
                <a:solidFill>
                  <a:srgbClr val="993300"/>
                </a:solidFill>
              </a:rPr>
              <a:t>Russian Academy of </a:t>
            </a:r>
            <a:r>
              <a:rPr lang="en-US" sz="4000" b="1" dirty="0" smtClean="0">
                <a:solidFill>
                  <a:srgbClr val="993300"/>
                </a:solidFill>
              </a:rPr>
              <a:t>National Economy </a:t>
            </a:r>
            <a:r>
              <a:rPr lang="en-US" sz="4000" b="1" dirty="0">
                <a:solidFill>
                  <a:srgbClr val="993300"/>
                </a:solidFill>
              </a:rPr>
              <a:t>and </a:t>
            </a:r>
            <a:r>
              <a:rPr lang="en-US" sz="4000" b="1" dirty="0" smtClean="0">
                <a:solidFill>
                  <a:srgbClr val="993300"/>
                </a:solidFill>
              </a:rPr>
              <a:t>Public Administration </a:t>
            </a:r>
          </a:p>
          <a:p>
            <a:pPr algn="ctr"/>
            <a:endParaRPr lang="en-US" sz="2400" b="1" dirty="0">
              <a:solidFill>
                <a:srgbClr val="993300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bg1">
                    <a:lumMod val="50000"/>
                  </a:schemeClr>
                </a:solidFill>
              </a:rPr>
              <a:t>Under </a:t>
            </a:r>
            <a:r>
              <a:rPr lang="en-US" sz="3600" b="1" dirty="0">
                <a:solidFill>
                  <a:schemeClr val="bg1">
                    <a:lumMod val="50000"/>
                  </a:schemeClr>
                </a:solidFill>
              </a:rPr>
              <a:t>the President of the Russian Federation </a:t>
            </a:r>
          </a:p>
          <a:p>
            <a:pPr algn="ctr"/>
            <a:endParaRPr lang="en-US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24400"/>
            <a:ext cx="1219200" cy="133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b="1" dirty="0" smtClean="0">
                <a:solidFill>
                  <a:srgbClr val="A50021"/>
                </a:solidFill>
                <a:cs typeface="Tahoma" pitchFamily="34" charset="0"/>
              </a:rPr>
              <a:t>Has Privatization Worked?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4000" b="1" dirty="0" smtClean="0">
                <a:solidFill>
                  <a:schemeClr val="tx1"/>
                </a:solidFill>
                <a:cs typeface="Tahoma" pitchFamily="34" charset="0"/>
              </a:rPr>
              <a:t>Has It Improved Financial And Operating Performance Of Divested Firms?</a:t>
            </a:r>
            <a:endParaRPr lang="en-US" sz="4000" b="1" dirty="0">
              <a:solidFill>
                <a:schemeClr val="tx1"/>
              </a:solidFill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13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>
                <a:solidFill>
                  <a:srgbClr val="A50021"/>
                </a:solidFill>
              </a:rPr>
              <a:t>Has Privatization Improved Firm Performance?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44 Studies Examine Performance Changes Using Accounting Or Real Output Data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Examine Transition, Other Economies Separately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12  Single-Country Or Single-Industry Studies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Britain, Argentina, Mexico, Canada, Chile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Telecommunications, Airlines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12 Pre- Vs Post-Privatization Studies Using SIPs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Only SIPs Generate Post-Issue </a:t>
            </a:r>
            <a:r>
              <a:rPr lang="en-US" sz="2400" dirty="0" smtClean="0"/>
              <a:t>Financial </a:t>
            </a:r>
            <a:r>
              <a:rPr lang="en-US" sz="2400" dirty="0"/>
              <a:t>Reports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Severe Limitation Since Small Minority Of Sales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20 Empirical Studies Of Transition Economies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12 Examine CEE; 7 Study FSU; 1 China</a:t>
            </a:r>
          </a:p>
        </p:txBody>
      </p:sp>
    </p:spTree>
    <p:extLst>
      <p:ext uri="{BB962C8B-B14F-4D97-AF65-F5344CB8AC3E}">
        <p14:creationId xmlns:p14="http://schemas.microsoft.com/office/powerpoint/2010/main" val="68768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9906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>
                <a:solidFill>
                  <a:srgbClr val="A50021"/>
                </a:solidFill>
              </a:rPr>
              <a:t>Three Directly-Comparable Studies Using SIPs Yield Consistent Results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>
            <a:noAutofit/>
          </a:bodyPr>
          <a:lstStyle/>
          <a:p>
            <a:r>
              <a:rPr lang="en-US" sz="2600" dirty="0"/>
              <a:t>Megginson, Nash &amp; van </a:t>
            </a:r>
            <a:r>
              <a:rPr lang="en-US" sz="2600" dirty="0" err="1"/>
              <a:t>Randenborgh</a:t>
            </a:r>
            <a:r>
              <a:rPr lang="en-US" sz="2600" dirty="0"/>
              <a:t> (JF 94), Boubakri &amp; Cosset (JF 98), And D’Souza &amp; Megginson (JF 99) Use Identical Methodology:</a:t>
            </a:r>
          </a:p>
          <a:p>
            <a:pPr lvl="1"/>
            <a:r>
              <a:rPr lang="en-US" sz="2600" dirty="0"/>
              <a:t>Compare Pre- To Post-Privatization Performance</a:t>
            </a:r>
          </a:p>
          <a:p>
            <a:pPr lvl="1"/>
            <a:r>
              <a:rPr lang="en-US" sz="2600" dirty="0"/>
              <a:t>Compare Average Values From (+1,+3) to (-3,-1)</a:t>
            </a:r>
          </a:p>
          <a:p>
            <a:pPr lvl="1"/>
            <a:r>
              <a:rPr lang="en-US" sz="2600" dirty="0"/>
              <a:t>Use Identical Empirical </a:t>
            </a:r>
            <a:r>
              <a:rPr lang="en-US" sz="2600" dirty="0" smtClean="0"/>
              <a:t>Proxies</a:t>
            </a:r>
            <a:endParaRPr lang="en-US" sz="2600" dirty="0"/>
          </a:p>
          <a:p>
            <a:r>
              <a:rPr lang="en-US" sz="2600" dirty="0"/>
              <a:t>But Examine Largely Non-Overlapping Samples</a:t>
            </a:r>
          </a:p>
          <a:p>
            <a:pPr lvl="1"/>
            <a:r>
              <a:rPr lang="en-US" sz="2600" dirty="0"/>
              <a:t>BC Examine LDCs, MNR &amp; DM Mostly OECD</a:t>
            </a:r>
          </a:p>
          <a:p>
            <a:pPr lvl="1"/>
            <a:r>
              <a:rPr lang="en-US" sz="2600" dirty="0"/>
              <a:t>Combined Have 211 Firms From 42 Countries </a:t>
            </a:r>
          </a:p>
        </p:txBody>
      </p:sp>
    </p:spTree>
    <p:extLst>
      <p:ext uri="{BB962C8B-B14F-4D97-AF65-F5344CB8AC3E}">
        <p14:creationId xmlns:p14="http://schemas.microsoft.com/office/powerpoint/2010/main" val="184304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2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77200" cy="10668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>
                <a:solidFill>
                  <a:srgbClr val="A50021"/>
                </a:solidFill>
              </a:rPr>
              <a:t>All Three Studies Show Significant Performance Improvements</a:t>
            </a:r>
            <a:endParaRPr lang="en-US" sz="2000" dirty="0">
              <a:solidFill>
                <a:srgbClr val="A50021"/>
              </a:solidFill>
            </a:endParaRP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>
            <a:noAutofit/>
          </a:bodyPr>
          <a:lstStyle/>
          <a:p>
            <a:r>
              <a:rPr lang="en-US" sz="2600" dirty="0"/>
              <a:t>Profitability (NI/Sales): </a:t>
            </a:r>
            <a:r>
              <a:rPr lang="en-US" sz="2600" b="0" dirty="0"/>
              <a:t>Increases From Average 8.6% Before To 12.6% After Privatization, With Over 67% Of Firms Improving. </a:t>
            </a:r>
            <a:r>
              <a:rPr lang="en-US" sz="2600" u="sng" dirty="0">
                <a:solidFill>
                  <a:srgbClr val="008000"/>
                </a:solidFill>
              </a:rPr>
              <a:t>Significant Improvement</a:t>
            </a:r>
            <a:r>
              <a:rPr lang="en-US" sz="2600" dirty="0" smtClean="0"/>
              <a:t>.</a:t>
            </a:r>
          </a:p>
          <a:p>
            <a:endParaRPr lang="en-US" sz="1200" dirty="0"/>
          </a:p>
          <a:p>
            <a:r>
              <a:rPr lang="en-US" sz="2600" dirty="0"/>
              <a:t>Efficiency (Real Sales Per Worker): </a:t>
            </a:r>
            <a:r>
              <a:rPr lang="en-US" sz="2600" b="0" dirty="0"/>
              <a:t>Increases From 97% To 116% of Year 0 Level, And 81% Of Firms Improving. </a:t>
            </a:r>
            <a:r>
              <a:rPr lang="en-US" sz="2600" u="sng" dirty="0">
                <a:solidFill>
                  <a:srgbClr val="008000"/>
                </a:solidFill>
              </a:rPr>
              <a:t>Significant Improvement</a:t>
            </a:r>
            <a:r>
              <a:rPr lang="en-US" sz="2600" dirty="0" smtClean="0"/>
              <a:t>.</a:t>
            </a:r>
          </a:p>
          <a:p>
            <a:endParaRPr lang="en-US" sz="1200" dirty="0"/>
          </a:p>
          <a:p>
            <a:r>
              <a:rPr lang="en-US" sz="2600" dirty="0"/>
              <a:t>Output (Real Sales):</a:t>
            </a:r>
            <a:r>
              <a:rPr lang="en-US" sz="2600" b="0" dirty="0"/>
              <a:t> Increases From 94% To 177% of Year 0 Levels, And 80% Of Firms Improve. </a:t>
            </a:r>
            <a:r>
              <a:rPr lang="en-US" sz="2600" u="sng" dirty="0">
                <a:solidFill>
                  <a:srgbClr val="008000"/>
                </a:solidFill>
              </a:rPr>
              <a:t>Significant Improvement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107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>
                <a:solidFill>
                  <a:srgbClr val="A50021"/>
                </a:solidFill>
              </a:rPr>
              <a:t>All Three Studies Show Significant Performance Improvements</a:t>
            </a:r>
            <a:endParaRPr lang="en-US" sz="2000" dirty="0">
              <a:solidFill>
                <a:srgbClr val="A50021"/>
              </a:solidFill>
            </a:endParaRP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Leverage (Total Debt/Total Assets): </a:t>
            </a:r>
            <a:r>
              <a:rPr lang="en-US" b="0" dirty="0"/>
              <a:t>Falls From 0.48 Before To 0.44 After Privatization, And  67% See Leverage Declines. </a:t>
            </a:r>
            <a:r>
              <a:rPr lang="en-US" u="sng" dirty="0">
                <a:solidFill>
                  <a:srgbClr val="008000"/>
                </a:solidFill>
              </a:rPr>
              <a:t>Significant Improvement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Dividends (Cash Dividends/Sales): </a:t>
            </a:r>
            <a:r>
              <a:rPr lang="en-US" b="0" dirty="0"/>
              <a:t>Dividends Rise From 2% To 6.5% of Sales; Over 80% Of Firms Experience Increase. </a:t>
            </a:r>
            <a:r>
              <a:rPr lang="en-US" u="sng" dirty="0">
                <a:solidFill>
                  <a:srgbClr val="008000"/>
                </a:solidFill>
              </a:rPr>
              <a:t>Significant Improvement</a:t>
            </a:r>
            <a:r>
              <a:rPr lang="en-US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544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>
                <a:solidFill>
                  <a:srgbClr val="A50021"/>
                </a:solidFill>
              </a:rPr>
              <a:t>Only Differences Between Studies: Employment &amp; Capital Spending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>
            <a:noAutofit/>
          </a:bodyPr>
          <a:lstStyle/>
          <a:p>
            <a:r>
              <a:rPr lang="en-US" dirty="0"/>
              <a:t>Capital Investment (Cap Exp/Sales): </a:t>
            </a:r>
            <a:r>
              <a:rPr lang="en-US" b="0" dirty="0"/>
              <a:t>Rises In All Three Studies, From 14% To 19% After Privatization, And Over 60% Show Increases, But DM Not Significant. </a:t>
            </a:r>
            <a:r>
              <a:rPr lang="en-US" u="sng" dirty="0">
                <a:solidFill>
                  <a:srgbClr val="008000"/>
                </a:solidFill>
              </a:rPr>
              <a:t>Significant Improvement</a:t>
            </a:r>
            <a:r>
              <a:rPr lang="en-US" dirty="0"/>
              <a:t>.</a:t>
            </a:r>
          </a:p>
          <a:p>
            <a:endParaRPr lang="en-US" sz="1200" dirty="0"/>
          </a:p>
          <a:p>
            <a:r>
              <a:rPr lang="en-US" dirty="0"/>
              <a:t>Employment (# Employees):</a:t>
            </a:r>
            <a:r>
              <a:rPr lang="en-US" b="0" dirty="0"/>
              <a:t> MNR And BC Show Increases; DM Shows Significant Decrease, Overall Average Little Change (286 Worker Increase, From 22,936). </a:t>
            </a:r>
            <a:r>
              <a:rPr lang="en-US" u="sng" dirty="0">
                <a:solidFill>
                  <a:srgbClr val="3333FF"/>
                </a:solidFill>
              </a:rPr>
              <a:t>Mixed Results:</a:t>
            </a:r>
            <a:r>
              <a:rPr lang="en-US" b="0" dirty="0">
                <a:solidFill>
                  <a:srgbClr val="3333FF"/>
                </a:solidFill>
              </a:rPr>
              <a:t> </a:t>
            </a:r>
            <a:r>
              <a:rPr lang="en-US" b="0" dirty="0"/>
              <a:t>But Little Evidence Of Mass Layoffs.</a:t>
            </a:r>
          </a:p>
        </p:txBody>
      </p:sp>
    </p:spTree>
    <p:extLst>
      <p:ext uri="{BB962C8B-B14F-4D97-AF65-F5344CB8AC3E}">
        <p14:creationId xmlns:p14="http://schemas.microsoft.com/office/powerpoint/2010/main" val="221668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/>
              <a:t>Designing A Privatization Program To Maximize Economic Value--Choices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91565"/>
          </a:xfrm>
        </p:spPr>
        <p:txBody>
          <a:bodyPr>
            <a:normAutofit/>
          </a:bodyPr>
          <a:lstStyle/>
          <a:p>
            <a:r>
              <a:rPr lang="en-US" dirty="0" smtClean="0"/>
              <a:t>If Needed, Restructure Before Sale Or After?</a:t>
            </a:r>
          </a:p>
          <a:p>
            <a:pPr lvl="1"/>
            <a:r>
              <a:rPr lang="en-US" dirty="0" smtClean="0"/>
              <a:t>Unless Compelling Antitrust Problem Or Clear Over-Staffing, Leave R/S To Private Owners</a:t>
            </a:r>
          </a:p>
          <a:p>
            <a:r>
              <a:rPr lang="en-US" dirty="0" smtClean="0"/>
              <a:t>Allow Foreign Participation? If So, How Much?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rohibiting Foreign Ownership Very Costly</a:t>
            </a:r>
          </a:p>
          <a:p>
            <a:pPr lvl="1"/>
            <a:r>
              <a:rPr lang="en-US" dirty="0" smtClean="0"/>
              <a:t>If Vital, Many Ways To Maintain Domestic Control</a:t>
            </a:r>
          </a:p>
          <a:p>
            <a:r>
              <a:rPr lang="en-US" dirty="0" smtClean="0"/>
              <a:t>Sell All At Once Or In Tranches?</a:t>
            </a:r>
          </a:p>
          <a:p>
            <a:pPr lvl="1"/>
            <a:r>
              <a:rPr lang="en-US" dirty="0" smtClean="0"/>
              <a:t>Asset Sales Generally Involve 100% Sales</a:t>
            </a:r>
          </a:p>
          <a:p>
            <a:pPr lvl="1"/>
            <a:r>
              <a:rPr lang="en-US" dirty="0" smtClean="0"/>
              <a:t>Tranches Generally Required &amp; Preferred In SIPs</a:t>
            </a:r>
          </a:p>
        </p:txBody>
      </p:sp>
    </p:spTree>
    <p:extLst>
      <p:ext uri="{BB962C8B-B14F-4D97-AF65-F5344CB8AC3E}">
        <p14:creationId xmlns:p14="http://schemas.microsoft.com/office/powerpoint/2010/main" val="130463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/>
              <a:t>Designing A Privatization Program To Maximize Economic Value--Choices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How To Design In Good Corporate Governance?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New CEO? Select “Commercial” Board of Directors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How To Sequence Sales?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Sell </a:t>
            </a:r>
            <a:r>
              <a:rPr lang="en-US" dirty="0" smtClean="0"/>
              <a:t>Easy </a:t>
            </a:r>
            <a:r>
              <a:rPr lang="en-US" dirty="0"/>
              <a:t>Ones </a:t>
            </a:r>
            <a:r>
              <a:rPr lang="en-US" dirty="0" smtClean="0"/>
              <a:t>First; Political &amp; Economic Benefits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Regulate </a:t>
            </a:r>
            <a:r>
              <a:rPr lang="en-US" dirty="0"/>
              <a:t>U</a:t>
            </a:r>
            <a:r>
              <a:rPr lang="en-US" dirty="0" smtClean="0"/>
              <a:t>tilities Before Or After Sale?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Effective Regulatory Regime Essential Before Sale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Maximize </a:t>
            </a:r>
            <a:r>
              <a:rPr lang="en-US" dirty="0"/>
              <a:t>Proceeds Or Maximize Odds Of Success</a:t>
            </a:r>
            <a:r>
              <a:rPr lang="en-US" dirty="0" smtClean="0"/>
              <a:t>?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Most Critical For SIPs; Can Design Terms For Asset Sales To Achieve Economic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9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b="1" dirty="0" smtClean="0">
                <a:solidFill>
                  <a:srgbClr val="A50021"/>
                </a:solidFill>
                <a:cs typeface="Tahoma" pitchFamily="34" charset="0"/>
              </a:rPr>
              <a:t>How Do Governments Privatize?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cs typeface="Tahoma" pitchFamily="34" charset="0"/>
              </a:rPr>
              <a:t>Through Private Sales, Public Offerings, Contracting Out</a:t>
            </a:r>
            <a:endParaRPr lang="en-US" sz="4000" b="1" dirty="0">
              <a:solidFill>
                <a:schemeClr val="tx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>
                <a:solidFill>
                  <a:srgbClr val="A50021"/>
                </a:solidFill>
              </a:rPr>
              <a:t>Governments Use Five Basic Methods To Privatize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4196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n-US" sz="2400" dirty="0" smtClean="0"/>
              <a:t>Direct (Asset) Sale: </a:t>
            </a:r>
            <a:r>
              <a:rPr lang="en-US" sz="2400" b="0" dirty="0" smtClean="0"/>
              <a:t>Sale Of A Company To Another Firm Or Group Of Investors For Cash.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n-US" sz="2400" dirty="0" smtClean="0"/>
              <a:t>Share Issue Privatizations (SIPs):</a:t>
            </a:r>
            <a:r>
              <a:rPr lang="en-US" sz="2400" b="0" dirty="0" smtClean="0"/>
              <a:t> Public Offering of Common Stock Currently Owned By Government.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n-US" sz="2400" dirty="0" smtClean="0"/>
              <a:t>Voucher Privatization:</a:t>
            </a:r>
            <a:r>
              <a:rPr lang="en-US" sz="2400" b="0" dirty="0" smtClean="0"/>
              <a:t> Vouchers Distributed To Citizens For Free (Or At Low Cost). Convertible Into SOE Shares.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n-US" sz="2400" dirty="0" smtClean="0"/>
              <a:t>Concessions: </a:t>
            </a:r>
            <a:r>
              <a:rPr lang="en-US" sz="2400" b="0" dirty="0" smtClean="0"/>
              <a:t>Selling Rights to Operate Existing Assets—Mostly Infrastructure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n-US" sz="2400" dirty="0" smtClean="0"/>
              <a:t>Public-Private Partnerships (Project Finance):  </a:t>
            </a:r>
            <a:r>
              <a:rPr lang="en-US" sz="2400" b="0" dirty="0" smtClean="0"/>
              <a:t>Used to Build New Assets Under Contract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078414" y="1991380"/>
            <a:ext cx="30601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ea typeface="Tahoma" pitchFamily="34" charset="0"/>
                <a:cs typeface="Tahoma" pitchFamily="34" charset="0"/>
              </a:rPr>
              <a:t>William Megginson</a:t>
            </a:r>
            <a:endParaRPr lang="en-US" sz="3200" b="1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106591" y="2521803"/>
            <a:ext cx="49155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Professor &amp; </a:t>
            </a:r>
            <a:r>
              <a:rPr lang="en-US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Rainbolt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Chair in Finance</a:t>
            </a:r>
          </a:p>
          <a:p>
            <a:pPr algn="ctr"/>
            <a:r>
              <a:rPr lang="en-US" sz="2400" b="1" dirty="0">
                <a:solidFill>
                  <a:srgbClr val="3333FF"/>
                </a:solidFill>
                <a:latin typeface="+mj-lt"/>
                <a:ea typeface="Tahoma" pitchFamily="34" charset="0"/>
                <a:cs typeface="Tahoma" pitchFamily="34" charset="0"/>
              </a:rPr>
              <a:t>University of </a:t>
            </a:r>
            <a:r>
              <a:rPr lang="en-US" sz="2400" b="1" dirty="0" smtClean="0">
                <a:solidFill>
                  <a:srgbClr val="3333FF"/>
                </a:solidFill>
                <a:latin typeface="+mj-lt"/>
                <a:ea typeface="Tahoma" pitchFamily="34" charset="0"/>
                <a:cs typeface="Tahoma" pitchFamily="34" charset="0"/>
              </a:rPr>
              <a:t>Oklahoma</a:t>
            </a:r>
            <a:endParaRPr lang="en-US" sz="2400" b="1" dirty="0">
              <a:solidFill>
                <a:srgbClr val="3333FF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1780113" y="4655403"/>
            <a:ext cx="56695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Executive Director, Privatization Barometer</a:t>
            </a:r>
          </a:p>
          <a:p>
            <a:pPr algn="ctr"/>
            <a:r>
              <a:rPr lang="it-IT" sz="2400" b="1" u="sng" dirty="0">
                <a:solidFill>
                  <a:srgbClr val="3333FF"/>
                </a:solidFill>
                <a:latin typeface="+mj-lt"/>
                <a:ea typeface="Tahoma" pitchFamily="34" charset="0"/>
                <a:cs typeface="Tahoma" pitchFamily="34" charset="0"/>
              </a:rPr>
              <a:t>www.privatizationbarometer.net</a:t>
            </a:r>
            <a:endParaRPr lang="en-US" sz="1600" b="1" dirty="0">
              <a:solidFill>
                <a:srgbClr val="3333FF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11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359859"/>
              </p:ext>
            </p:extLst>
          </p:nvPr>
        </p:nvGraphicFramePr>
        <p:xfrm>
          <a:off x="3336756" y="5638800"/>
          <a:ext cx="2530644" cy="888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Photo Editor Photo" r:id="rId4" imgW="3185436" imgH="1112381" progId="">
                  <p:embed/>
                </p:oleObj>
              </mc:Choice>
              <mc:Fallback>
                <p:oleObj name="Photo Editor Photo" r:id="rId4" imgW="3185436" imgH="1112381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756" y="5638800"/>
                        <a:ext cx="2530644" cy="88898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 descr="http://price.ou.edu/images/home_splash/primary_logo1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r="72211"/>
          <a:stretch>
            <a:fillRect/>
          </a:stretch>
        </p:blipFill>
        <p:spPr bwMode="auto">
          <a:xfrm>
            <a:off x="3279887" y="3515598"/>
            <a:ext cx="2587513" cy="980202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81000" y="609600"/>
            <a:ext cx="8382000" cy="1371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4400" b="1" kern="0" dirty="0" smtClean="0">
                <a:solidFill>
                  <a:srgbClr val="A50021"/>
                </a:solidFill>
                <a:latin typeface="+mj-lt"/>
                <a:ea typeface="+mj-ea"/>
                <a:cs typeface="Tahoma" pitchFamily="34" charset="0"/>
              </a:rPr>
              <a:t>Global Trends In Privatization</a:t>
            </a:r>
            <a:r>
              <a:rPr lang="en-US" sz="4400" b="1" kern="0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Tahoma" pitchFamily="34" charset="0"/>
              </a:rPr>
              <a:t>:</a:t>
            </a:r>
          </a:p>
          <a:p>
            <a:pPr algn="ctr">
              <a:defRPr/>
            </a:pPr>
            <a:r>
              <a:rPr lang="en-US" sz="3600" b="1" kern="0" dirty="0" smtClean="0">
                <a:solidFill>
                  <a:srgbClr val="A50021"/>
                </a:solidFill>
                <a:latin typeface="+mj-lt"/>
                <a:ea typeface="+mj-ea"/>
                <a:cs typeface="Tahoma" pitchFamily="34" charset="0"/>
              </a:rPr>
              <a:t>Lessons For Maximizing Economic Growth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4" presetClass="entr" presetSubtype="3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41" grpId="0"/>
      <p:bldP spid="911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>
                <a:solidFill>
                  <a:srgbClr val="A50021"/>
                </a:solidFill>
              </a:rPr>
              <a:t>One Study Examines Choice Between SIPs And Asset Sales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48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Megginson, Nash, Netter &amp; Poulsen (JF 2004): </a:t>
            </a:r>
            <a:r>
              <a:rPr lang="en-US" sz="2400" b="0" dirty="0" smtClean="0"/>
              <a:t>Examine Choice of public (SIPs) or private (asset sales) capital market for privatizations for 2,477 sales over period 1977-2000, raising $1,189 bn.</a:t>
            </a:r>
          </a:p>
          <a:p>
            <a:r>
              <a:rPr lang="en-US" sz="2400" dirty="0" smtClean="0"/>
              <a:t>SIP is More Likely: </a:t>
            </a:r>
            <a:r>
              <a:rPr lang="en-US" sz="2400" b="0" dirty="0" smtClean="0"/>
              <a:t>(1) The larger the firm; (2) The stronger are S/H rights and legal tradition; (3) For more profitable firms; (4) The </a:t>
            </a:r>
            <a:r>
              <a:rPr lang="en-US" sz="2400" u="sng" dirty="0" smtClean="0">
                <a:solidFill>
                  <a:srgbClr val="FF0000"/>
                </a:solidFill>
              </a:rPr>
              <a:t>less developed</a:t>
            </a:r>
            <a:r>
              <a:rPr lang="en-US" sz="2400" b="0" dirty="0" smtClean="0"/>
              <a:t> are capital markets; (5) The more equal the income distribution.</a:t>
            </a:r>
            <a:endParaRPr lang="en-US" sz="2400" dirty="0" smtClean="0"/>
          </a:p>
          <a:p>
            <a:r>
              <a:rPr lang="en-US" sz="2400" dirty="0" smtClean="0"/>
              <a:t>Asset Sale More Likely: </a:t>
            </a:r>
            <a:r>
              <a:rPr lang="en-US" sz="2400" b="0" dirty="0" smtClean="0"/>
              <a:t>(1) The more stable the government; (2) By right-wing governments; (3) The more developed the national capital market; (4) The more unequal the income distribution in the country.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10668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sz="4000" b="1" dirty="0" smtClean="0">
                <a:solidFill>
                  <a:srgbClr val="A50021"/>
                </a:solidFill>
                <a:cs typeface="Tahoma" pitchFamily="34" charset="0"/>
              </a:rPr>
              <a:t>Characteristics Of SIPs Versus </a:t>
            </a:r>
            <a:br>
              <a:rPr lang="en-US" sz="4000" b="1" dirty="0" smtClean="0">
                <a:solidFill>
                  <a:srgbClr val="A50021"/>
                </a:solidFill>
                <a:cs typeface="Tahoma" pitchFamily="34" charset="0"/>
              </a:rPr>
            </a:br>
            <a:r>
              <a:rPr lang="en-US" sz="4000" b="1" dirty="0" smtClean="0">
                <a:solidFill>
                  <a:srgbClr val="A50021"/>
                </a:solidFill>
                <a:cs typeface="Tahoma" pitchFamily="34" charset="0"/>
              </a:rPr>
              <a:t>Asset Sales</a:t>
            </a:r>
          </a:p>
        </p:txBody>
      </p:sp>
      <p:graphicFrame>
        <p:nvGraphicFramePr>
          <p:cNvPr id="61030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40544246"/>
              </p:ext>
            </p:extLst>
          </p:nvPr>
        </p:nvGraphicFramePr>
        <p:xfrm>
          <a:off x="685800" y="1447800"/>
          <a:ext cx="7772400" cy="4803648"/>
        </p:xfrm>
        <a:graphic>
          <a:graphicData uri="http://schemas.openxmlformats.org/drawingml/2006/table">
            <a:tbl>
              <a:tblPr/>
              <a:tblGrid>
                <a:gridCol w="3886200"/>
                <a:gridCol w="1981200"/>
                <a:gridCol w="1905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Variables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Asset Sales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# Privatizations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# Countries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% of Capital Sold [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Avg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(Median)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34.9%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(25%)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74.2%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(90%)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$US Offer Size,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[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Avg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(Median)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$799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($105)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$290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$US Sold, mn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$743,762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$442,522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77200" cy="10668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>
                <a:solidFill>
                  <a:srgbClr val="A50021"/>
                </a:solidFill>
              </a:rPr>
              <a:t>How Politicized Are Pricing And Share Allocation Terms In Early SIPs?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7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Jones, Megginson, Nash &amp; Netter (JFE 99) Test </a:t>
            </a:r>
            <a:r>
              <a:rPr lang="en-US" sz="2400" dirty="0" err="1" smtClean="0"/>
              <a:t>Perotti</a:t>
            </a:r>
            <a:r>
              <a:rPr lang="en-US" sz="2400" dirty="0" smtClean="0"/>
              <a:t> (AER 95), </a:t>
            </a:r>
            <a:r>
              <a:rPr lang="en-US" sz="2400" dirty="0" err="1" smtClean="0"/>
              <a:t>Biais</a:t>
            </a:r>
            <a:r>
              <a:rPr lang="en-US" sz="2400" dirty="0" smtClean="0"/>
              <a:t> &amp; </a:t>
            </a:r>
            <a:r>
              <a:rPr lang="en-US" sz="2400" dirty="0" err="1" smtClean="0"/>
              <a:t>Perotti</a:t>
            </a:r>
            <a:r>
              <a:rPr lang="en-US" sz="2400" dirty="0" smtClean="0"/>
              <a:t> (AER 2001) Models</a:t>
            </a:r>
          </a:p>
          <a:p>
            <a:pPr lvl="1"/>
            <a:r>
              <a:rPr lang="en-US" sz="2400" dirty="0" smtClean="0"/>
              <a:t>Find SIPs Significantly &amp; Deliberately Underpriced</a:t>
            </a:r>
          </a:p>
          <a:p>
            <a:pPr lvl="1"/>
            <a:r>
              <a:rPr lang="en-US" sz="2400" dirty="0" smtClean="0"/>
              <a:t>Governments Almost Always Choose Fixed Price Offers</a:t>
            </a:r>
          </a:p>
          <a:p>
            <a:pPr lvl="1"/>
            <a:r>
              <a:rPr lang="en-US" sz="2400" dirty="0" smtClean="0"/>
              <a:t>Allocate Shares To Citizens, SOE Employees</a:t>
            </a:r>
          </a:p>
          <a:p>
            <a:pPr lvl="1"/>
            <a:r>
              <a:rPr lang="en-US" sz="2400" dirty="0" smtClean="0"/>
              <a:t>Governments Almost Never Sell 100%, Rarely Sell Control</a:t>
            </a:r>
          </a:p>
          <a:p>
            <a:pPr lvl="1"/>
            <a:r>
              <a:rPr lang="en-US" sz="2400" dirty="0" smtClean="0"/>
              <a:t>Often Have Control Restrictions (“Golden Share”) </a:t>
            </a:r>
          </a:p>
          <a:p>
            <a:pPr lvl="1"/>
            <a:r>
              <a:rPr lang="en-US" sz="2400" dirty="0" smtClean="0"/>
              <a:t>IR Directly Related To % Capital Offered, </a:t>
            </a:r>
            <a:r>
              <a:rPr lang="en-US" sz="2400" dirty="0" err="1" smtClean="0"/>
              <a:t>Gini</a:t>
            </a:r>
            <a:r>
              <a:rPr lang="en-US" sz="2400" dirty="0" smtClean="0"/>
              <a:t> </a:t>
            </a:r>
            <a:r>
              <a:rPr lang="en-US" sz="2400" dirty="0" err="1" smtClean="0"/>
              <a:t>Coeff</a:t>
            </a:r>
            <a:endParaRPr lang="en-US" sz="2400" dirty="0" smtClean="0"/>
          </a:p>
          <a:p>
            <a:pPr lvl="1"/>
            <a:r>
              <a:rPr lang="en-US" sz="2400" dirty="0" smtClean="0"/>
              <a:t>IR Negatively Related To Government’s “Populism”</a:t>
            </a:r>
          </a:p>
          <a:p>
            <a:pPr lvl="1"/>
            <a:r>
              <a:rPr lang="en-US" sz="2400" dirty="0" smtClean="0"/>
              <a:t>IR Not Significantly Related To Firm Size (Not AI)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>
                <a:solidFill>
                  <a:srgbClr val="A50021"/>
                </a:solidFill>
              </a:rPr>
              <a:t>Share Issue Privatization And Individual Stock Ownership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77200" cy="4648200"/>
          </a:xfrm>
        </p:spPr>
        <p:txBody>
          <a:bodyPr>
            <a:noAutofit/>
          </a:bodyPr>
          <a:lstStyle/>
          <a:p>
            <a:pPr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Many Governments Try To Create “Equity Culture”</a:t>
            </a:r>
          </a:p>
          <a:p>
            <a:pPr lvl="1"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Design Offer Terms To Maximize # Individual S/Hs</a:t>
            </a:r>
          </a:p>
          <a:p>
            <a:pPr lvl="1"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Allocate Shares To Favor Citizens Over Foreigners, Encourage Individual Ownership</a:t>
            </a:r>
          </a:p>
          <a:p>
            <a:pPr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Large SIPs Often Create 1 Million+ Shareholders</a:t>
            </a:r>
          </a:p>
          <a:p>
            <a:pPr lvl="1"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France Tel 3.9 </a:t>
            </a:r>
            <a:r>
              <a:rPr lang="en-US" sz="2400" dirty="0" err="1" smtClean="0"/>
              <a:t>Mn</a:t>
            </a:r>
            <a:r>
              <a:rPr lang="en-US" sz="2400" dirty="0" smtClean="0"/>
              <a:t>, Deutsche Tel 3 </a:t>
            </a:r>
            <a:r>
              <a:rPr lang="en-US" sz="2400" dirty="0" err="1" smtClean="0"/>
              <a:t>Mn</a:t>
            </a:r>
            <a:r>
              <a:rPr lang="en-US" sz="2400" dirty="0" smtClean="0"/>
              <a:t>, Credit Lyonnais 3.4 </a:t>
            </a:r>
            <a:r>
              <a:rPr lang="en-US" sz="2400" dirty="0" err="1" smtClean="0"/>
              <a:t>Mn</a:t>
            </a:r>
            <a:r>
              <a:rPr lang="en-US" sz="2400" dirty="0" smtClean="0"/>
              <a:t>, Tel Italia 2 </a:t>
            </a:r>
            <a:r>
              <a:rPr lang="en-US" sz="2400" dirty="0" err="1" smtClean="0"/>
              <a:t>Mn</a:t>
            </a:r>
            <a:r>
              <a:rPr lang="en-US" sz="2400" dirty="0" smtClean="0"/>
              <a:t>+, </a:t>
            </a:r>
            <a:r>
              <a:rPr lang="en-US" sz="2400" dirty="0" err="1" smtClean="0"/>
              <a:t>Endesa</a:t>
            </a:r>
            <a:r>
              <a:rPr lang="en-US" sz="2400" dirty="0" smtClean="0"/>
              <a:t> 2 </a:t>
            </a:r>
            <a:r>
              <a:rPr lang="en-US" sz="2400" dirty="0" err="1" smtClean="0"/>
              <a:t>Mn</a:t>
            </a:r>
            <a:r>
              <a:rPr lang="en-US" sz="2400" dirty="0" smtClean="0"/>
              <a:t>+</a:t>
            </a:r>
          </a:p>
          <a:p>
            <a:pPr lvl="1"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New S/Hs Often Own Shares In Only One Company</a:t>
            </a:r>
          </a:p>
          <a:p>
            <a:pPr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Must Create Governance System To Protects S/Hs</a:t>
            </a:r>
          </a:p>
          <a:p>
            <a:pPr lvl="1"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Major Problem In CEE--Especially Russia</a:t>
            </a:r>
          </a:p>
          <a:p>
            <a:pPr lvl="1">
              <a:lnSpc>
                <a:spcPts val="2880"/>
              </a:lnSpc>
              <a:spcBef>
                <a:spcPts val="400"/>
              </a:spcBef>
            </a:pPr>
            <a:r>
              <a:rPr lang="en-US" sz="2400" dirty="0" smtClean="0"/>
              <a:t>Democratic Governments Sensitive To Small S/H Losses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/>
              <a:t>Key Decision Variables In Designing Privatization Sales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91565"/>
          </a:xfrm>
        </p:spPr>
        <p:txBody>
          <a:bodyPr/>
          <a:lstStyle/>
          <a:p>
            <a:r>
              <a:rPr lang="en-US" dirty="0" smtClean="0"/>
              <a:t>Asset Sale Versus Share Issue Privatizations?</a:t>
            </a:r>
          </a:p>
          <a:p>
            <a:pPr lvl="1"/>
            <a:r>
              <a:rPr lang="en-US" dirty="0" smtClean="0"/>
              <a:t>SIPs Are Transparent, Develop Local Markets</a:t>
            </a:r>
          </a:p>
          <a:p>
            <a:r>
              <a:rPr lang="en-US" dirty="0" smtClean="0"/>
              <a:t>If SIP, Sell All At Once Or In Tranches (25%, 24%)?</a:t>
            </a:r>
          </a:p>
          <a:p>
            <a:pPr lvl="1"/>
            <a:r>
              <a:rPr lang="en-US" dirty="0" err="1" smtClean="0"/>
              <a:t>Tranching</a:t>
            </a:r>
            <a:r>
              <a:rPr lang="en-US" dirty="0" smtClean="0"/>
              <a:t> Shows Commitment, Raises Proceeds</a:t>
            </a:r>
          </a:p>
          <a:p>
            <a:r>
              <a:rPr lang="en-US" dirty="0" smtClean="0"/>
              <a:t>Pricing: Discount SIPs? How Much, For Whom?</a:t>
            </a:r>
          </a:p>
          <a:p>
            <a:pPr lvl="1"/>
            <a:r>
              <a:rPr lang="en-US" dirty="0" smtClean="0"/>
              <a:t>Employees, Retail Buyers Often Given Discounts</a:t>
            </a:r>
          </a:p>
          <a:p>
            <a:r>
              <a:rPr lang="en-US" dirty="0" smtClean="0"/>
              <a:t>Allocation: Domestic Retail </a:t>
            </a:r>
            <a:r>
              <a:rPr lang="en-US" dirty="0" err="1" smtClean="0"/>
              <a:t>vs</a:t>
            </a:r>
            <a:r>
              <a:rPr lang="en-US" dirty="0" smtClean="0"/>
              <a:t> Domestic &amp; Foreign Institutional Investors?</a:t>
            </a:r>
          </a:p>
          <a:p>
            <a:pPr lvl="1"/>
            <a:r>
              <a:rPr lang="en-US" dirty="0" smtClean="0"/>
              <a:t>Maximize Domestic Retail, Especially if Discounted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6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/>
              <a:t>Key Decision Variables In Designing Privatization Sales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91565"/>
          </a:xfrm>
        </p:spPr>
        <p:txBody>
          <a:bodyPr/>
          <a:lstStyle/>
          <a:p>
            <a:r>
              <a:rPr lang="en-US" dirty="0" smtClean="0"/>
              <a:t>Are Retail Incentives Cost Effective?</a:t>
            </a:r>
          </a:p>
          <a:p>
            <a:pPr lvl="1"/>
            <a:r>
              <a:rPr lang="en-US" dirty="0" smtClean="0"/>
              <a:t>Bonus Shares, Installment Plans Work, But Costly</a:t>
            </a:r>
          </a:p>
          <a:p>
            <a:r>
              <a:rPr lang="en-US" dirty="0" smtClean="0"/>
              <a:t>Use Local Or Global Investment Bank? Fee Level?</a:t>
            </a:r>
          </a:p>
          <a:p>
            <a:pPr lvl="1"/>
            <a:r>
              <a:rPr lang="en-US" dirty="0" smtClean="0"/>
              <a:t>Global IB Vital If An International Tranche</a:t>
            </a:r>
          </a:p>
          <a:p>
            <a:r>
              <a:rPr lang="en-US" dirty="0" smtClean="0"/>
              <a:t>Design In Golden Shares, Control Restrictions?</a:t>
            </a:r>
          </a:p>
          <a:p>
            <a:pPr lvl="1"/>
            <a:r>
              <a:rPr lang="en-US" dirty="0" smtClean="0"/>
              <a:t>Not Unless Absolute Political Imperative</a:t>
            </a:r>
          </a:p>
          <a:p>
            <a:r>
              <a:rPr lang="en-US" dirty="0" smtClean="0"/>
              <a:t>How To Avoid Overwhelming Local Stock Market?</a:t>
            </a:r>
          </a:p>
          <a:p>
            <a:pPr lvl="1"/>
            <a:r>
              <a:rPr lang="en-US" dirty="0" smtClean="0"/>
              <a:t>Absorptive Capacity Probably Larger Than Believed, But Not Infinite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64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A50021"/>
                </a:solidFill>
                <a:cs typeface="Tahoma" pitchFamily="34" charset="0"/>
              </a:rPr>
              <a:t>Privatization’s Impact On Capital Market Development</a:t>
            </a:r>
            <a:endParaRPr lang="en-US" sz="4800" b="1" dirty="0">
              <a:solidFill>
                <a:srgbClr val="A50021"/>
              </a:solidFill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4000" b="1" dirty="0" smtClean="0">
                <a:solidFill>
                  <a:schemeClr val="tx1"/>
                </a:solidFill>
                <a:cs typeface="Tahoma" pitchFamily="34" charset="0"/>
              </a:rPr>
              <a:t>Has Been Massive Everywhere Outside The United States</a:t>
            </a:r>
            <a:endParaRPr lang="en-US" sz="4000" b="1" dirty="0">
              <a:solidFill>
                <a:schemeClr val="tx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sz="4000" b="1" dirty="0" smtClean="0">
                <a:solidFill>
                  <a:srgbClr val="990000"/>
                </a:solidFill>
              </a:rPr>
              <a:t>Privatization’s Impact On Stock Market Development</a:t>
            </a:r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7924800" cy="3962400"/>
          </a:xfrm>
          <a:noFill/>
        </p:spPr>
        <p:txBody>
          <a:bodyPr>
            <a:normAutofit/>
          </a:bodyPr>
          <a:lstStyle/>
          <a:p>
            <a:r>
              <a:rPr lang="en-US" sz="2400" b="1" dirty="0" smtClean="0"/>
              <a:t>Five Largest Share Offerings In History All SIPs or Offers by Partially Privatized Companies</a:t>
            </a:r>
          </a:p>
          <a:p>
            <a:pPr lvl="1"/>
            <a:r>
              <a:rPr lang="en-US" sz="2400" dirty="0" smtClean="0"/>
              <a:t>30 Of 40 Largest Offerings SIPs</a:t>
            </a:r>
            <a:endParaRPr lang="en-US" sz="2400" b="1" dirty="0" smtClean="0"/>
          </a:p>
          <a:p>
            <a:r>
              <a:rPr lang="en-US" sz="2400" b="1" dirty="0" smtClean="0"/>
              <a:t>138 of 2011 FT 500 Are Privatized ($7.64 </a:t>
            </a:r>
            <a:r>
              <a:rPr lang="en-US" sz="2400" b="1" dirty="0" err="1" smtClean="0"/>
              <a:t>tr</a:t>
            </a:r>
            <a:r>
              <a:rPr lang="en-US" sz="2400" b="1" dirty="0" smtClean="0"/>
              <a:t> market cap)</a:t>
            </a:r>
          </a:p>
          <a:p>
            <a:pPr lvl="1"/>
            <a:r>
              <a:rPr lang="en-US" sz="2400" dirty="0" smtClean="0"/>
              <a:t>SIPs 29% </a:t>
            </a:r>
            <a:r>
              <a:rPr lang="en-US" sz="2400" dirty="0"/>
              <a:t>o</a:t>
            </a:r>
            <a:r>
              <a:rPr lang="en-US" sz="2400" dirty="0" smtClean="0"/>
              <a:t>f Total, 46% </a:t>
            </a:r>
            <a:r>
              <a:rPr lang="en-US" sz="2400" dirty="0"/>
              <a:t>o</a:t>
            </a:r>
            <a:r>
              <a:rPr lang="en-US" sz="2400" dirty="0" smtClean="0"/>
              <a:t>f Non-US Market Cap</a:t>
            </a:r>
          </a:p>
          <a:p>
            <a:r>
              <a:rPr lang="en-US" sz="2400" b="1" dirty="0" smtClean="0"/>
              <a:t>SIPs Usually Country’s Largest Capitalization Firm</a:t>
            </a:r>
          </a:p>
          <a:p>
            <a:pPr lvl="1"/>
            <a:r>
              <a:rPr lang="en-US" sz="2400" dirty="0" smtClean="0"/>
              <a:t>Also Most Actively Traded--Usually By Wide Margin</a:t>
            </a:r>
          </a:p>
          <a:p>
            <a:r>
              <a:rPr lang="en-US" sz="2400" b="1" dirty="0" smtClean="0"/>
              <a:t>Under-States True Importance Of SIPs </a:t>
            </a:r>
          </a:p>
          <a:p>
            <a:pPr lvl="1"/>
            <a:r>
              <a:rPr lang="en-US" sz="2400" dirty="0" smtClean="0"/>
              <a:t>Play Very Important “</a:t>
            </a:r>
            <a:r>
              <a:rPr lang="en-US" sz="2400" dirty="0" err="1" smtClean="0"/>
              <a:t>Bellweather</a:t>
            </a:r>
            <a:r>
              <a:rPr lang="en-US" sz="2400" dirty="0" smtClean="0"/>
              <a:t>” Role</a:t>
            </a:r>
          </a:p>
        </p:txBody>
      </p:sp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762000" y="1447800"/>
            <a:ext cx="7467600" cy="8382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dirty="0"/>
              <a:t>SIPs have raised about $</a:t>
            </a:r>
            <a:r>
              <a:rPr lang="en-US" sz="2800" dirty="0" smtClean="0"/>
              <a:t>1.75 </a:t>
            </a:r>
            <a:r>
              <a:rPr lang="en-US" sz="2800" dirty="0"/>
              <a:t>trillion since </a:t>
            </a:r>
            <a:r>
              <a:rPr lang="en-US" sz="2800" dirty="0" smtClean="0"/>
              <a:t>1980, Over 2/3 of Privatization’s Total; $2.5 Trillion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6" grpId="0" build="p"/>
      <p:bldP spid="612355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>
            <a:noAutofit/>
          </a:bodyPr>
          <a:lstStyle/>
          <a:p>
            <a:pPr eaLnBrk="1" hangingPunct="1">
              <a:lnSpc>
                <a:spcPts val="3800"/>
              </a:lnSpc>
            </a:pPr>
            <a:r>
              <a:rPr lang="en-US" sz="3800" b="1" dirty="0" smtClean="0">
                <a:solidFill>
                  <a:srgbClr val="A50021"/>
                </a:solidFill>
              </a:rPr>
              <a:t>Most Of The Largest Share Offerings In Financial History Have Been SIPs</a:t>
            </a:r>
          </a:p>
        </p:txBody>
      </p:sp>
      <p:graphicFrame>
        <p:nvGraphicFramePr>
          <p:cNvPr id="6" name="Group 8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682084"/>
              </p:ext>
            </p:extLst>
          </p:nvPr>
        </p:nvGraphicFramePr>
        <p:xfrm>
          <a:off x="457200" y="990600"/>
          <a:ext cx="8229600" cy="5806440"/>
        </p:xfrm>
        <a:graphic>
          <a:graphicData uri="http://schemas.openxmlformats.org/drawingml/2006/table">
            <a:tbl>
              <a:tblPr/>
              <a:tblGrid>
                <a:gridCol w="1130300"/>
                <a:gridCol w="4252913"/>
                <a:gridCol w="1538287"/>
                <a:gridCol w="1308100"/>
              </a:tblGrid>
              <a:tr h="6807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Company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Amount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($ Billion)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Listed NYSE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Sep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Petrobras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$67.0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Aug 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 87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Nippon Telegraph &amp; Telephone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40.3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 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Oct 88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Nippon Telegraph &amp; Telephone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22.4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 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Aug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Agricultural Bank of China</a:t>
                      </a:r>
                      <a:r>
                        <a:rPr lang="en-US" sz="2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	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22.0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Oct 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Industrial &amp; Commercial Bank China*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Oct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AIG/AIA</a:t>
                      </a:r>
                      <a:r>
                        <a:rPr lang="en-US" sz="2000" b="1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	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Nov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General Motors</a:t>
                      </a:r>
                      <a:r>
                        <a:rPr lang="en-US" sz="2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*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Nov 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Dec 09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rgbClr val="A5002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Bank of America</a:t>
                      </a:r>
                      <a:r>
                        <a:rPr lang="en-US" sz="2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	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19.3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 99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ENEL *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18.9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 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Oct 98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NTT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DoCoMo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*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18.4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 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Mar 08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Visa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17.9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Mar 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Mar 03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France Telecom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15.8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Oct 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 09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rgbClr val="A5002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Citigroup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17.0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0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Oct 97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Telecom Italia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15.5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Jul 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153400" cy="914400"/>
          </a:xfrm>
        </p:spPr>
        <p:txBody>
          <a:bodyPr>
            <a:noAutofit/>
          </a:bodyPr>
          <a:lstStyle/>
          <a:p>
            <a:pPr>
              <a:lnSpc>
                <a:spcPts val="3900"/>
              </a:lnSpc>
            </a:pPr>
            <a:r>
              <a:rPr lang="en-US" sz="3600" b="1" dirty="0" smtClean="0">
                <a:solidFill>
                  <a:srgbClr val="A50021"/>
                </a:solidFill>
                <a:cs typeface="Tahoma" pitchFamily="34" charset="0"/>
              </a:rPr>
              <a:t>The Largest Emerging Market Share Offerings Have All Been SIPs</a:t>
            </a:r>
          </a:p>
        </p:txBody>
      </p:sp>
      <p:graphicFrame>
        <p:nvGraphicFramePr>
          <p:cNvPr id="584801" name="Group 9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27391815"/>
              </p:ext>
            </p:extLst>
          </p:nvPr>
        </p:nvGraphicFramePr>
        <p:xfrm>
          <a:off x="381000" y="1066800"/>
          <a:ext cx="8458200" cy="5730240"/>
        </p:xfrm>
        <a:graphic>
          <a:graphicData uri="http://schemas.openxmlformats.org/drawingml/2006/table">
            <a:tbl>
              <a:tblPr/>
              <a:tblGrid>
                <a:gridCol w="1046375"/>
                <a:gridCol w="4447095"/>
                <a:gridCol w="1482365"/>
                <a:gridCol w="1482365"/>
              </a:tblGrid>
              <a:tr h="6292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Company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Amount $ millions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Sep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Petrobras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Brazil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+mn-lt"/>
                        </a:rPr>
                        <a:t>$67,000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Aug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Agricultural Bank of China</a:t>
                      </a:r>
                      <a:r>
                        <a:rPr lang="en-US" sz="2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	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22,000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Oct 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Industrial &amp; Commercial Bank China*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21,900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Oct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i="0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AIG/AIA</a:t>
                      </a:r>
                      <a:r>
                        <a:rPr lang="en-US" sz="2000" b="1" i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	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Hong Kong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20,500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 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Bank of 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11,190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Jul 06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Rosneft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includ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Yukos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Russia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 05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 Construction Bank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Oct 09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Santander (Brazil)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Brazil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9,050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Nov 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Petro 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8,900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Feb 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Sberbank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Russia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Oct 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Shenhua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Energy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8,800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 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Vneshtorgbank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Russia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Sep 07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 Construction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7,700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A50021"/>
                </a:solidFill>
              </a:rPr>
              <a:t>Privatization Overview</a:t>
            </a:r>
            <a:endParaRPr lang="en-US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Why Have Governments Embraced Privatization?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Has Privatization </a:t>
            </a:r>
            <a:r>
              <a:rPr lang="en-US" dirty="0" smtClean="0"/>
              <a:t>Worked?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Choices In Designing Privatization Program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How </a:t>
            </a:r>
            <a:r>
              <a:rPr lang="en-US" dirty="0"/>
              <a:t>Have Governments Privatized</a:t>
            </a:r>
            <a:r>
              <a:rPr lang="en-US" dirty="0" smtClean="0"/>
              <a:t>?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Sale Choices To Meet Financial, Economic Goals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Privatization’s Impact on Global Capital Markets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Has Privatization Benefited Investors?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Summary—The Lessons Of Privatization Research and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noFill/>
        </p:spPr>
        <p:txBody>
          <a:bodyPr>
            <a:noAutofit/>
          </a:bodyPr>
          <a:lstStyle/>
          <a:p>
            <a:pPr>
              <a:lnSpc>
                <a:spcPts val="3900"/>
              </a:lnSpc>
            </a:pPr>
            <a:r>
              <a:rPr lang="en-US" sz="3600" b="1" dirty="0" smtClean="0">
                <a:solidFill>
                  <a:srgbClr val="A50021"/>
                </a:solidFill>
                <a:cs typeface="Tahoma" pitchFamily="34" charset="0"/>
              </a:rPr>
              <a:t>Most Valuable Companies In OECD Countries Tend To Be Privatized Firms</a:t>
            </a:r>
          </a:p>
        </p:txBody>
      </p:sp>
      <p:graphicFrame>
        <p:nvGraphicFramePr>
          <p:cNvPr id="618598" name="Group 10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948945"/>
              </p:ext>
            </p:extLst>
          </p:nvPr>
        </p:nvGraphicFramePr>
        <p:xfrm>
          <a:off x="381000" y="1143000"/>
          <a:ext cx="8382000" cy="5257800"/>
        </p:xfrm>
        <a:graphic>
          <a:graphicData uri="http://schemas.openxmlformats.org/drawingml/2006/table">
            <a:tbl>
              <a:tblPr/>
              <a:tblGrid>
                <a:gridCol w="1676400"/>
                <a:gridCol w="1524000"/>
                <a:gridCol w="1828800"/>
                <a:gridCol w="1600200"/>
                <a:gridCol w="17526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Largest Firm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Second Largest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Third Largest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Fourth Largest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Australia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Canada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Denmark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Finland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France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Israel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Italy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latin typeface="Arial" pitchFamily="34" charset="0"/>
                          <a:cs typeface="Arial" pitchFamily="34" charset="0"/>
                        </a:rPr>
                        <a:t>Japan</a:t>
                      </a:r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Korea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Mexico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Netherlands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Norway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Poland, Czech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Spain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57" name="Text Box 80"/>
          <p:cNvSpPr txBox="1">
            <a:spLocks noChangeArrowheads="1"/>
          </p:cNvSpPr>
          <p:nvPr/>
        </p:nvSpPr>
        <p:spPr bwMode="auto">
          <a:xfrm>
            <a:off x="457200" y="6467475"/>
            <a:ext cx="7010400" cy="338554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3333FF"/>
                </a:solidFill>
              </a:rPr>
              <a:t>Source: FT 500 Listing (</a:t>
            </a:r>
            <a:r>
              <a:rPr lang="en-US" sz="1600" b="1" i="1" dirty="0">
                <a:solidFill>
                  <a:srgbClr val="3333FF"/>
                </a:solidFill>
              </a:rPr>
              <a:t>Financial Times</a:t>
            </a:r>
            <a:r>
              <a:rPr lang="en-US" sz="1600" b="1" dirty="0">
                <a:solidFill>
                  <a:srgbClr val="3333FF"/>
                </a:solidFill>
              </a:rPr>
              <a:t>, June </a:t>
            </a:r>
            <a:r>
              <a:rPr lang="en-US" sz="1600" b="1" dirty="0" smtClean="0">
                <a:solidFill>
                  <a:srgbClr val="3333FF"/>
                </a:solidFill>
              </a:rPr>
              <a:t>2009) </a:t>
            </a:r>
            <a:r>
              <a:rPr lang="en-US" sz="1600" b="1" dirty="0">
                <a:solidFill>
                  <a:srgbClr val="3333FF"/>
                </a:solidFill>
              </a:rPr>
              <a:t>and author’s calculation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28170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  <a:noFill/>
        </p:spPr>
        <p:txBody>
          <a:bodyPr>
            <a:noAutofit/>
          </a:bodyPr>
          <a:lstStyle/>
          <a:p>
            <a:pPr>
              <a:lnSpc>
                <a:spcPts val="3900"/>
              </a:lnSpc>
            </a:pPr>
            <a:r>
              <a:rPr lang="en-US" sz="3600" b="1" dirty="0">
                <a:solidFill>
                  <a:srgbClr val="A50021"/>
                </a:solidFill>
                <a:cs typeface="Tahoma" pitchFamily="34" charset="0"/>
              </a:rPr>
              <a:t>Even More Of The Most Valuable Emerging Market Firms Are Privatized</a:t>
            </a:r>
            <a:endParaRPr lang="en-US" sz="3600" b="1" dirty="0" smtClean="0">
              <a:solidFill>
                <a:srgbClr val="A50021"/>
              </a:solidFill>
              <a:cs typeface="Tahoma" pitchFamily="34" charset="0"/>
            </a:endParaRPr>
          </a:p>
        </p:txBody>
      </p:sp>
      <p:graphicFrame>
        <p:nvGraphicFramePr>
          <p:cNvPr id="618598" name="Group 10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013345"/>
              </p:ext>
            </p:extLst>
          </p:nvPr>
        </p:nvGraphicFramePr>
        <p:xfrm>
          <a:off x="381000" y="1143000"/>
          <a:ext cx="8382000" cy="5257800"/>
        </p:xfrm>
        <a:graphic>
          <a:graphicData uri="http://schemas.openxmlformats.org/drawingml/2006/table">
            <a:tbl>
              <a:tblPr/>
              <a:tblGrid>
                <a:gridCol w="1676400"/>
                <a:gridCol w="1524000"/>
                <a:gridCol w="1828800"/>
                <a:gridCol w="1600200"/>
                <a:gridCol w="17526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Country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Largest Firm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Second Largest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Third Largest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Fourth Largest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Russia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Brazil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Hong Kong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Taiwan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South Africa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r>
                        <a:rPr lang="en-US" sz="1700" b="1" dirty="0" smtClean="0">
                          <a:latin typeface="Arial" pitchFamily="34" charset="0"/>
                          <a:cs typeface="Arial" pitchFamily="34" charset="0"/>
                        </a:rPr>
                        <a:t>Thailand</a:t>
                      </a:r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  <a:endParaRPr lang="en-US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Saudi Arabia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Singapore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Indonesia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Turkey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Qatar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Kuwait, UAE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57" name="Text Box 80"/>
          <p:cNvSpPr txBox="1">
            <a:spLocks noChangeArrowheads="1"/>
          </p:cNvSpPr>
          <p:nvPr/>
        </p:nvSpPr>
        <p:spPr bwMode="auto">
          <a:xfrm>
            <a:off x="457200" y="6467475"/>
            <a:ext cx="7010400" cy="338554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dirty="0">
                <a:solidFill>
                  <a:srgbClr val="3333FF"/>
                </a:solidFill>
              </a:rPr>
              <a:t>Source: FT 500 Listing (</a:t>
            </a:r>
            <a:r>
              <a:rPr lang="en-US" sz="1600" b="1" i="1" dirty="0">
                <a:solidFill>
                  <a:srgbClr val="3333FF"/>
                </a:solidFill>
              </a:rPr>
              <a:t>Financial Times</a:t>
            </a:r>
            <a:r>
              <a:rPr lang="en-US" sz="1600" b="1" dirty="0">
                <a:solidFill>
                  <a:srgbClr val="3333FF"/>
                </a:solidFill>
              </a:rPr>
              <a:t>, June </a:t>
            </a:r>
            <a:r>
              <a:rPr lang="en-US" sz="1600" b="1" dirty="0" smtClean="0">
                <a:solidFill>
                  <a:srgbClr val="3333FF"/>
                </a:solidFill>
              </a:rPr>
              <a:t>2009) </a:t>
            </a:r>
            <a:r>
              <a:rPr lang="en-US" sz="1600" b="1" dirty="0">
                <a:solidFill>
                  <a:srgbClr val="3333FF"/>
                </a:solidFill>
              </a:rPr>
              <a:t>and author’s calculation</a:t>
            </a:r>
            <a:endParaRPr lang="en-US" sz="1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041520366"/>
              </p:ext>
            </p:extLst>
          </p:nvPr>
        </p:nvGraphicFramePr>
        <p:xfrm>
          <a:off x="0" y="1116106"/>
          <a:ext cx="9144000" cy="574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990600"/>
          </a:xfrm>
        </p:spPr>
        <p:txBody>
          <a:bodyPr>
            <a:noAutofit/>
          </a:bodyPr>
          <a:lstStyle/>
          <a:p>
            <a:pPr algn="ctr" eaLnBrk="1" hangingPunct="1">
              <a:lnSpc>
                <a:spcPts val="4000"/>
              </a:lnSpc>
            </a:pPr>
            <a:r>
              <a:rPr lang="en-US" sz="3600" b="1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World Stock Market Capitalization Growth, 1983-July 2011 ($US </a:t>
            </a:r>
            <a:r>
              <a:rPr lang="en-US" sz="3600" b="1" dirty="0" err="1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Bn</a:t>
            </a:r>
            <a:r>
              <a:rPr lang="en-US" sz="3600" b="1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239000" cy="990600"/>
          </a:xfrm>
        </p:spPr>
        <p:txBody>
          <a:bodyPr>
            <a:noAutofit/>
          </a:bodyPr>
          <a:lstStyle/>
          <a:p>
            <a:pPr algn="ctr">
              <a:lnSpc>
                <a:spcPts val="4300"/>
              </a:lnSpc>
            </a:pPr>
            <a:r>
              <a:rPr lang="en-US" sz="4000" b="1" dirty="0" smtClean="0">
                <a:solidFill>
                  <a:srgbClr val="A50021"/>
                </a:solidFill>
              </a:rPr>
              <a:t>Global Security Issues </a:t>
            </a:r>
            <a:br>
              <a:rPr lang="en-US" sz="4000" b="1" dirty="0" smtClean="0">
                <a:solidFill>
                  <a:srgbClr val="A50021"/>
                </a:solidFill>
              </a:rPr>
            </a:br>
            <a:r>
              <a:rPr lang="en-US" sz="4000" b="1" dirty="0" smtClean="0">
                <a:solidFill>
                  <a:srgbClr val="A50021"/>
                </a:solidFill>
              </a:rPr>
              <a:t>1990-2010 ($Billion)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754406"/>
              </p:ext>
            </p:extLst>
          </p:nvPr>
        </p:nvGraphicFramePr>
        <p:xfrm>
          <a:off x="279400" y="966788"/>
          <a:ext cx="8585200" cy="5764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248400" y="2971800"/>
            <a:ext cx="1295400" cy="533400"/>
          </a:xfrm>
          <a:prstGeom prst="rect">
            <a:avLst/>
          </a:prstGeom>
          <a:solidFill>
            <a:srgbClr val="9999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  <a:cs typeface="Arial" charset="0"/>
              </a:rPr>
              <a:t>Global debt &amp; equity</a:t>
            </a:r>
            <a:endParaRPr lang="en-US" sz="2800" b="1" dirty="0">
              <a:cs typeface="Arial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019800" y="5029200"/>
            <a:ext cx="1524000" cy="6858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FFFFFF"/>
                </a:solidFill>
                <a:cs typeface="Arial" charset="0"/>
              </a:rPr>
              <a:t>U.S. Issuers worldwide</a:t>
            </a:r>
            <a:endParaRPr lang="en-US" sz="2800" b="1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533400"/>
          </a:xfrm>
          <a:noFill/>
        </p:spPr>
        <p:txBody>
          <a:bodyPr>
            <a:noAutofit/>
          </a:bodyPr>
          <a:lstStyle/>
          <a:p>
            <a:pPr algn="ctr" eaLnBrk="1" hangingPunct="1"/>
            <a:r>
              <a:rPr lang="en-US" sz="3600" b="1" dirty="0" smtClean="0">
                <a:solidFill>
                  <a:srgbClr val="A50021"/>
                </a:solidFill>
              </a:rPr>
              <a:t>Pension Funds And Capital Markets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-879475" y="736600"/>
          <a:ext cx="10453688" cy="6294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0796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A50021"/>
                </a:solidFill>
                <a:cs typeface="Tahoma" pitchFamily="34" charset="0"/>
              </a:rPr>
              <a:t>Have Share Issue Privatizations Been Good Investments?</a:t>
            </a:r>
            <a:endParaRPr lang="en-US" sz="4800" b="1" dirty="0">
              <a:solidFill>
                <a:srgbClr val="A50021"/>
              </a:solidFill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cs typeface="Tahoma" pitchFamily="34" charset="0"/>
              </a:rPr>
              <a:t>In Most Cases, Yes</a:t>
            </a:r>
            <a:endParaRPr lang="en-US" sz="4000" b="1" dirty="0">
              <a:solidFill>
                <a:schemeClr val="tx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20763"/>
          </a:xfrm>
        </p:spPr>
        <p:txBody>
          <a:bodyPr>
            <a:noAutofit/>
          </a:bodyPr>
          <a:lstStyle/>
          <a:p>
            <a:pPr lvl="0">
              <a:lnSpc>
                <a:spcPts val="4300"/>
              </a:lnSpc>
            </a:pPr>
            <a:r>
              <a:rPr lang="en-US" dirty="0" smtClean="0">
                <a:solidFill>
                  <a:srgbClr val="A50021"/>
                </a:solidFill>
              </a:rPr>
              <a:t>Do Privatization IPOs Out-Perform Over Long Term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01000" cy="4419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Recent Study: Choi, Lee, Megginson (FM 2010)</a:t>
            </a:r>
            <a:endParaRPr lang="en-US" altLang="ko-KR" sz="2400" dirty="0" smtClean="0">
              <a:ea typeface="Gulim" pitchFamily="34" charset="-127"/>
            </a:endParaRPr>
          </a:p>
          <a:p>
            <a:r>
              <a:rPr lang="en-US" altLang="ko-KR" dirty="0" smtClean="0">
                <a:ea typeface="Gulim" pitchFamily="34" charset="-127"/>
              </a:rPr>
              <a:t>Collect privatization IPOs from three sources </a:t>
            </a:r>
          </a:p>
          <a:p>
            <a:pPr lvl="1"/>
            <a:r>
              <a:rPr lang="en-US" altLang="ko-KR" sz="2400" i="1" dirty="0" err="1" smtClean="0">
                <a:ea typeface="Gulim" pitchFamily="34" charset="-127"/>
              </a:rPr>
              <a:t>Privatisation</a:t>
            </a:r>
            <a:r>
              <a:rPr lang="en-US" altLang="ko-KR" sz="2400" i="1" dirty="0" smtClean="0">
                <a:ea typeface="Gulim" pitchFamily="34" charset="-127"/>
              </a:rPr>
              <a:t> International </a:t>
            </a:r>
            <a:r>
              <a:rPr lang="en-US" altLang="ko-KR" sz="2400" dirty="0" smtClean="0">
                <a:ea typeface="Gulim" pitchFamily="34" charset="-127"/>
              </a:rPr>
              <a:t>database, Appendix of Megginson (2005), World Bank database</a:t>
            </a:r>
            <a:endParaRPr lang="en-US" sz="2400" dirty="0" smtClean="0"/>
          </a:p>
          <a:p>
            <a:pPr lvl="1"/>
            <a:r>
              <a:rPr lang="en-US" altLang="ko-KR" sz="2400" dirty="0" smtClean="0">
                <a:ea typeface="Gulim" pitchFamily="34" charset="-127"/>
              </a:rPr>
              <a:t>Stock returns, financial data from </a:t>
            </a:r>
            <a:r>
              <a:rPr lang="en-US" altLang="ko-KR" sz="2400" i="1" dirty="0" err="1" smtClean="0">
                <a:ea typeface="Gulim" pitchFamily="34" charset="-127"/>
              </a:rPr>
              <a:t>Datastream</a:t>
            </a:r>
            <a:r>
              <a:rPr lang="en-US" altLang="ko-KR" sz="2400" dirty="0" smtClean="0">
                <a:ea typeface="Gulim" pitchFamily="34" charset="-127"/>
              </a:rPr>
              <a:t> </a:t>
            </a:r>
          </a:p>
          <a:p>
            <a:r>
              <a:rPr lang="en-US" altLang="ko-KR" dirty="0" smtClean="0">
                <a:ea typeface="Gulim" pitchFamily="34" charset="-127"/>
              </a:rPr>
              <a:t>Final sample: 241 PIPOs from 42 countries</a:t>
            </a:r>
            <a:r>
              <a:rPr lang="en-US" altLang="ko-KR" b="0" dirty="0" smtClean="0">
                <a:ea typeface="Gulim" pitchFamily="34" charset="-127"/>
              </a:rPr>
              <a:t> </a:t>
            </a:r>
          </a:p>
          <a:p>
            <a:pPr lvl="1"/>
            <a:r>
              <a:rPr lang="en-US" altLang="ko-KR" sz="2400" dirty="0" smtClean="0">
                <a:ea typeface="Gulim" pitchFamily="34" charset="-127"/>
              </a:rPr>
              <a:t>Total proceeds $434 billion </a:t>
            </a:r>
          </a:p>
          <a:p>
            <a:pPr lvl="1"/>
            <a:r>
              <a:rPr lang="en-US" altLang="ko-KR" sz="2400" dirty="0" smtClean="0">
                <a:ea typeface="Gulim" pitchFamily="34" charset="-127"/>
              </a:rPr>
              <a:t>Average proceeds $1.80 billion; median $484 </a:t>
            </a:r>
            <a:r>
              <a:rPr lang="en-US" altLang="ko-KR" sz="2400" dirty="0" err="1" smtClean="0">
                <a:ea typeface="Gulim" pitchFamily="34" charset="-127"/>
              </a:rPr>
              <a:t>mn</a:t>
            </a:r>
            <a:r>
              <a:rPr lang="en-US" altLang="ko-KR" sz="2400" dirty="0" smtClean="0">
                <a:ea typeface="Gulim" pitchFamily="34" charset="-127"/>
              </a:rPr>
              <a:t> </a:t>
            </a:r>
          </a:p>
          <a:p>
            <a:pPr lvl="1"/>
            <a:r>
              <a:rPr lang="en-US" altLang="ko-KR" sz="2400" dirty="0" smtClean="0">
                <a:ea typeface="Gulim" pitchFamily="34" charset="-127"/>
              </a:rPr>
              <a:t>UK has largest number of privatization IPOs with 27</a:t>
            </a:r>
          </a:p>
          <a:p>
            <a:pPr lvl="1"/>
            <a:r>
              <a:rPr lang="en-US" altLang="ko-KR" sz="2400" dirty="0" smtClean="0">
                <a:ea typeface="Gulim" pitchFamily="34" charset="-127"/>
              </a:rPr>
              <a:t>Largest total proceeds ($73 </a:t>
            </a:r>
            <a:r>
              <a:rPr lang="en-US" altLang="ko-KR" sz="2400" dirty="0" err="1" smtClean="0">
                <a:ea typeface="Gulim" pitchFamily="34" charset="-127"/>
              </a:rPr>
              <a:t>bn</a:t>
            </a:r>
            <a:r>
              <a:rPr lang="en-US" altLang="ko-KR" sz="2400" dirty="0" smtClean="0">
                <a:ea typeface="Gulim" pitchFamily="34" charset="-127"/>
              </a:rPr>
              <a:t>), Japan’s 5 PIPOs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>
            <a:noAutofit/>
          </a:bodyPr>
          <a:lstStyle/>
          <a:p>
            <a:r>
              <a:rPr lang="en-US" altLang="ko-KR" dirty="0" smtClean="0">
                <a:solidFill>
                  <a:srgbClr val="A50021"/>
                </a:solidFill>
                <a:ea typeface="Gulim" pitchFamily="34" charset="-127"/>
              </a:rPr>
              <a:t>Results </a:t>
            </a:r>
            <a:endParaRPr lang="en-US" dirty="0" smtClean="0">
              <a:solidFill>
                <a:srgbClr val="A50021"/>
              </a:solidFill>
            </a:endParaRP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27847"/>
            <a:ext cx="8382000" cy="493955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ea typeface="Gulim" pitchFamily="34" charset="-127"/>
              </a:rPr>
              <a:t>1-year, PIPOs have 30% </a:t>
            </a:r>
            <a:r>
              <a:rPr lang="en-US" altLang="ko-KR" dirty="0" err="1" smtClean="0">
                <a:ea typeface="Gulim" pitchFamily="34" charset="-127"/>
              </a:rPr>
              <a:t>vs</a:t>
            </a:r>
            <a:r>
              <a:rPr lang="en-US" altLang="ko-KR" dirty="0" smtClean="0">
                <a:ea typeface="Gulim" pitchFamily="34" charset="-127"/>
              </a:rPr>
              <a:t> 13% market returns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ea typeface="Gulim" pitchFamily="34" charset="-127"/>
              </a:rPr>
              <a:t>Difference significant at 1% level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ea typeface="Gulim" pitchFamily="34" charset="-127"/>
              </a:rPr>
              <a:t>1-yr Buy and Hold Abnormal Returns (BHARs) significantly positive and greater than 10 percent 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ea typeface="Gulim" pitchFamily="34" charset="-127"/>
              </a:rPr>
              <a:t>S</a:t>
            </a:r>
            <a:r>
              <a:rPr lang="en-US" altLang="ko-KR" dirty="0" smtClean="0">
                <a:ea typeface="Gulim" pitchFamily="34" charset="-127"/>
              </a:rPr>
              <a:t>ignificantly positive 3-yr equal-weighted and value-weighted BHARs based on domestic market indices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ea typeface="Gulim" pitchFamily="34" charset="-127"/>
              </a:rPr>
              <a:t>The equal-weighted 5-yr BHAR significant 44%, while value-weighted BHAR insignificant 23%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ea typeface="Gulim" pitchFamily="34" charset="-127"/>
              </a:rPr>
              <a:t>All Regressions Show Significant Excess Returns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altLang="ko-KR" sz="4000" b="1" dirty="0" smtClean="0">
                <a:solidFill>
                  <a:srgbClr val="A50021"/>
                </a:solidFill>
                <a:latin typeface="Calibri" pitchFamily="34" charset="0"/>
                <a:ea typeface="Gulim" pitchFamily="34" charset="-127"/>
                <a:cs typeface="Tahoma" pitchFamily="34" charset="0"/>
              </a:rPr>
              <a:t>Cumulative Abnormal Returns (%) of PIPOs Using International Benchmarks </a:t>
            </a:r>
            <a:endParaRPr lang="en-US" sz="4000" b="1" dirty="0" smtClean="0">
              <a:solidFill>
                <a:srgbClr val="A50021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1509713" y="1657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509713" y="16573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3036888" y="21780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29917" name="Group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210852"/>
              </p:ext>
            </p:extLst>
          </p:nvPr>
        </p:nvGraphicFramePr>
        <p:xfrm>
          <a:off x="76200" y="1644013"/>
          <a:ext cx="8915400" cy="3994787"/>
        </p:xfrm>
        <a:graphic>
          <a:graphicData uri="http://schemas.openxmlformats.org/drawingml/2006/table">
            <a:tbl>
              <a:tblPr/>
              <a:tblGrid>
                <a:gridCol w="1436688"/>
                <a:gridCol w="620712"/>
                <a:gridCol w="1200150"/>
                <a:gridCol w="774700"/>
                <a:gridCol w="1160463"/>
                <a:gridCol w="677862"/>
                <a:gridCol w="1065213"/>
                <a:gridCol w="677862"/>
                <a:gridCol w="1301750"/>
              </a:tblGrid>
              <a:tr h="334963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Benchmark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2425" algn="l"/>
                          <a:tab pos="1163638" algn="ctr"/>
                        </a:tabLst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		Market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Size &amp; BM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FTSE All World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Datastream World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9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CAR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 gridSpan="9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Panel A. Return in Local Currency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One-year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11.25%</a:t>
                      </a:r>
                      <a:r>
                        <a:rPr kumimoji="0" lang="en-US" altLang="ko-KR" sz="17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14.30%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10.36%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109.33%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Three-year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80988" algn="ctr"/>
                        </a:tabLst>
                      </a:pPr>
                      <a:r>
                        <a:rPr kumimoji="0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	10.53%</a:t>
                      </a:r>
                      <a:r>
                        <a:rPr kumimoji="0" lang="en-US" altLang="ko-KR" sz="17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</a:t>
                      </a:r>
                      <a:endParaRPr kumimoji="0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23.26%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10.34%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2.70%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Five-year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17.76%</a:t>
                      </a:r>
                      <a:r>
                        <a:rPr kumimoji="0" lang="en-US" altLang="ko-KR" sz="17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</a:t>
                      </a:r>
                      <a:endParaRPr kumimoji="0" lang="en-US" altLang="ko-KR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32.37%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-3.65%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-6.60%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 gridSpan="9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Panel B. US Dollar Return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One-year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10.26%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13.72%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10.96%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9.55%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Three-year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3.56%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14.72%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6.48%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1.02%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Five-year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5.43%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219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19.58%</a:t>
                      </a:r>
                      <a:r>
                        <a:rPr kumimoji="0" lang="en-US" altLang="ko-KR" sz="17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***</a:t>
                      </a:r>
                      <a:endParaRPr kumimoji="0" lang="en-US" altLang="ko-KR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-14.01%</a:t>
                      </a:r>
                      <a:r>
                        <a:rPr kumimoji="0" lang="en-US" altLang="ko-KR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*</a:t>
                      </a:r>
                      <a:endParaRPr kumimoji="0" lang="en-US" altLang="ko-KR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173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Batang" charset="-127"/>
                          <a:cs typeface="Times New Roman" pitchFamily="18" charset="0"/>
                        </a:rPr>
                        <a:t>-11.59%</a:t>
                      </a:r>
                      <a:endParaRPr kumimoji="0" lang="en-US" altLang="ko-K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Batang" charset="-127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6986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A50021"/>
                </a:solidFill>
                <a:cs typeface="Tahoma" pitchFamily="34" charset="0"/>
              </a:rPr>
              <a:t>Key Lessons Privatizations Of Privatization Research</a:t>
            </a:r>
            <a:endParaRPr lang="en-US" sz="4800" b="1" dirty="0">
              <a:solidFill>
                <a:srgbClr val="A50021"/>
              </a:solidFill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400"/>
              </a:spcBef>
            </a:pPr>
            <a:r>
              <a:rPr lang="en-US" sz="4000" b="1" dirty="0" smtClean="0">
                <a:solidFill>
                  <a:schemeClr val="tx1"/>
                </a:solidFill>
                <a:cs typeface="Tahoma" pitchFamily="34" charset="0"/>
              </a:rPr>
              <a:t>Privatization Works, It Brings In Revenue, But Can Be Executed Badly</a:t>
            </a:r>
            <a:endParaRPr lang="en-US" sz="4000" b="1" dirty="0">
              <a:solidFill>
                <a:schemeClr val="tx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>
                <a:solidFill>
                  <a:srgbClr val="A50021"/>
                </a:solidFill>
                <a:cs typeface="Tahoma" pitchFamily="34" charset="0"/>
              </a:rPr>
              <a:t>Why Have Governments Embraced Privatization?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cs typeface="Tahoma" pitchFamily="34" charset="0"/>
              </a:rPr>
              <a:t>And How Much Has Actually Occurred?</a:t>
            </a:r>
            <a:endParaRPr lang="en-US" sz="3600" b="1" dirty="0">
              <a:solidFill>
                <a:schemeClr val="tx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7565"/>
            <a:ext cx="8153400" cy="1057835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 smtClean="0"/>
              <a:t>Lessons </a:t>
            </a:r>
            <a:r>
              <a:rPr lang="en-US" dirty="0"/>
              <a:t>Of Privatization Research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00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Sales Improve Financial &amp; Operating Performance</a:t>
            </a:r>
          </a:p>
          <a:p>
            <a:pPr lvl="1"/>
            <a:r>
              <a:rPr lang="en-US" sz="2600" dirty="0" smtClean="0"/>
              <a:t>Impact On Employment Less Clear-Cut</a:t>
            </a:r>
          </a:p>
          <a:p>
            <a:pPr lvl="1"/>
            <a:r>
              <a:rPr lang="en-US" sz="2600" dirty="0" smtClean="0"/>
              <a:t>Generally Also Yields Fiscal Bonus For Government</a:t>
            </a:r>
            <a:endParaRPr lang="en-US" sz="2600" dirty="0"/>
          </a:p>
          <a:p>
            <a:r>
              <a:rPr lang="en-US" sz="2600" dirty="0" smtClean="0"/>
              <a:t>But, Privatization </a:t>
            </a:r>
            <a:r>
              <a:rPr lang="en-US" sz="2600" dirty="0"/>
              <a:t>Does Not Always “Work”</a:t>
            </a:r>
          </a:p>
          <a:p>
            <a:pPr lvl="1"/>
            <a:r>
              <a:rPr lang="en-US" sz="2600" dirty="0" smtClean="0"/>
              <a:t>And Governments </a:t>
            </a:r>
            <a:r>
              <a:rPr lang="en-US" sz="2600" dirty="0"/>
              <a:t>Often Try To </a:t>
            </a:r>
            <a:r>
              <a:rPr lang="en-US" sz="2600" dirty="0" smtClean="0"/>
              <a:t>Retain Real Control</a:t>
            </a:r>
          </a:p>
          <a:p>
            <a:r>
              <a:rPr lang="en-US" sz="2600" dirty="0" smtClean="0"/>
              <a:t>Investors Have Benefited From Privatization</a:t>
            </a:r>
          </a:p>
          <a:p>
            <a:pPr lvl="1"/>
            <a:r>
              <a:rPr lang="en-US" sz="2600" dirty="0" smtClean="0"/>
              <a:t>Both Short And Long-Term Returns Are Positive</a:t>
            </a:r>
          </a:p>
          <a:p>
            <a:r>
              <a:rPr lang="en-US" sz="2600" dirty="0" smtClean="0"/>
              <a:t>Governments Should Sell Assets As Quickly As Possible, For Cash, To Highest Bidder</a:t>
            </a:r>
          </a:p>
          <a:p>
            <a:pPr lvl="1"/>
            <a:r>
              <a:rPr lang="en-US" sz="2600" dirty="0" smtClean="0"/>
              <a:t>Favor SIPs, Allow Foreign Purchases When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68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09800" y="1812925"/>
            <a:ext cx="480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 dirty="0">
                <a:solidFill>
                  <a:srgbClr val="A50021"/>
                </a:solidFill>
                <a:latin typeface="+mj-lt"/>
                <a:cs typeface="Tahoma" pitchFamily="34" charset="0"/>
              </a:rPr>
              <a:t>Thank You</a:t>
            </a:r>
            <a:endParaRPr lang="en-US" sz="4400" b="1" dirty="0">
              <a:solidFill>
                <a:srgbClr val="A50021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33450" y="3016250"/>
            <a:ext cx="7296150" cy="139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800" b="1" dirty="0">
                <a:solidFill>
                  <a:srgbClr val="010000"/>
                </a:solidFill>
                <a:cs typeface="Tahoma" pitchFamily="34" charset="0"/>
              </a:rPr>
              <a:t>William L. Megginson</a:t>
            </a:r>
            <a:endParaRPr lang="en-US" sz="2400" b="1" dirty="0">
              <a:solidFill>
                <a:srgbClr val="3333FF"/>
              </a:solidFill>
              <a:cs typeface="Tahoma" pitchFamily="34" charset="0"/>
            </a:endParaRPr>
          </a:p>
          <a:p>
            <a:pPr algn="ctr" eaLnBrk="0" hangingPunct="0">
              <a:lnSpc>
                <a:spcPct val="85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 dirty="0">
                <a:solidFill>
                  <a:srgbClr val="A50021"/>
                </a:solidFill>
                <a:cs typeface="Tahoma" pitchFamily="34" charset="0"/>
              </a:rPr>
              <a:t>wmegginson@ou.edu</a:t>
            </a:r>
            <a:endParaRPr lang="en-US" sz="2400" b="1" dirty="0">
              <a:solidFill>
                <a:srgbClr val="3333FF"/>
              </a:solidFill>
              <a:cs typeface="Tahoma" pitchFamily="34" charset="0"/>
            </a:endParaRPr>
          </a:p>
          <a:p>
            <a:pPr algn="ctr" eaLnBrk="0" hangingPunct="0">
              <a:lnSpc>
                <a:spcPct val="85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 i="1" dirty="0">
                <a:solidFill>
                  <a:srgbClr val="3333FF"/>
                </a:solidFill>
                <a:cs typeface="Tahoma" pitchFamily="34" charset="0"/>
              </a:rPr>
              <a:t>http://faculty-staff.ou.edu/M/William.L.Megginson-1/</a:t>
            </a:r>
            <a:endParaRPr lang="en-US" sz="2800" dirty="0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+mj-lt"/>
              </a:rPr>
              <a:t>Brief History Of Privatization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01000" cy="579120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/>
              <a:t>FRG’s Adenauer Government Actually First (1961) 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Small British Petroleum, Other Sales (1977)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First Thatcher Government (1979-83)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The Turning Point: British Telecom (Nov 84)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French Chirac Government (1986-88)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Privatization Spreads To Asia (NTT 1987-88)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Transition in Central, Eastern Europe (1991-1997)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Golden Age of EU Privatizations (1994-2000)</a:t>
            </a:r>
            <a:endParaRPr lang="en-US" sz="2400" dirty="0"/>
          </a:p>
          <a:p>
            <a:pPr>
              <a:spcBef>
                <a:spcPts val="300"/>
              </a:spcBef>
            </a:pPr>
            <a:r>
              <a:rPr lang="en-US" sz="2400" dirty="0" smtClean="0"/>
              <a:t>Latin America Embraces (1990s), Then Halts Privatization</a:t>
            </a:r>
            <a:endParaRPr lang="en-US" sz="2400" dirty="0"/>
          </a:p>
          <a:p>
            <a:pPr>
              <a:spcBef>
                <a:spcPts val="300"/>
              </a:spcBef>
            </a:pPr>
            <a:r>
              <a:rPr lang="en-US" sz="2400" dirty="0"/>
              <a:t>Privatization Drops </a:t>
            </a:r>
            <a:r>
              <a:rPr lang="en-US" sz="2400" dirty="0" smtClean="0"/>
              <a:t>2000-09, Then Bounces Back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Opportunistic EU Privatizations, As Markets Allow (2000s)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China Adopts Its Own Brand Of Privatization (Since 2002)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Emerging Markets Take the Privatization Lead (Since 2006)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GFC Nationalizations, Then Sales--Mostly US (2009-11)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990600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</a:pPr>
            <a:r>
              <a:rPr lang="en-US" sz="3600" dirty="0" smtClean="0">
                <a:solidFill>
                  <a:srgbClr val="A50021"/>
                </a:solidFill>
                <a:latin typeface="Calibri" pitchFamily="34" charset="0"/>
                <a:cs typeface="Calibri" pitchFamily="34" charset="0"/>
              </a:rPr>
              <a:t>Worldwide Revenues From Privatizations, 1988-2010 ($US Billion)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087" y="6273225"/>
            <a:ext cx="9078913" cy="5232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Tahoma" pitchFamily="34" charset="0"/>
              </a:rPr>
              <a:t>Source: Figure 1.2 of William L. Megginson, </a:t>
            </a:r>
            <a:r>
              <a:rPr lang="en-US" sz="1400" i="1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Tahoma" pitchFamily="34" charset="0"/>
              </a:rPr>
              <a:t>The Financial Economics of Privatization  </a:t>
            </a: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Tahoma" pitchFamily="34" charset="0"/>
              </a:rPr>
              <a:t>(Oxford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itchFamily="34" charset="0"/>
                <a:cs typeface="Tahoma" pitchFamily="34" charset="0"/>
              </a:rPr>
              <a:t>University Press, 2005), Updated by author using data from Privatization Barometer.</a:t>
            </a:r>
          </a:p>
        </p:txBody>
      </p:sp>
      <p:graphicFrame>
        <p:nvGraphicFramePr>
          <p:cNvPr id="7" name="Object 1"/>
          <p:cNvGraphicFramePr/>
          <p:nvPr/>
        </p:nvGraphicFramePr>
        <p:xfrm>
          <a:off x="0" y="9906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>
            <a:noAutofit/>
          </a:bodyPr>
          <a:lstStyle/>
          <a:p>
            <a:pPr>
              <a:lnSpc>
                <a:spcPts val="4300"/>
              </a:lnSpc>
            </a:pPr>
            <a:r>
              <a:rPr lang="en-US" dirty="0">
                <a:solidFill>
                  <a:srgbClr val="A50021"/>
                </a:solidFill>
              </a:rPr>
              <a:t>Why Have Governments Embraced Privatization?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Poor Economic Performance of SOEs</a:t>
            </a:r>
          </a:p>
          <a:p>
            <a:pPr lvl="1"/>
            <a:r>
              <a:rPr lang="en-US" sz="2400" dirty="0"/>
              <a:t>State Ownership Theoretically Defensible</a:t>
            </a:r>
          </a:p>
          <a:p>
            <a:pPr lvl="1"/>
            <a:r>
              <a:rPr lang="en-US" sz="2400" dirty="0"/>
              <a:t>In Practice, Often Highly Inefficient </a:t>
            </a:r>
            <a:r>
              <a:rPr lang="en-US" sz="2400" dirty="0" smtClean="0"/>
              <a:t>and </a:t>
            </a:r>
            <a:r>
              <a:rPr lang="en-US" sz="2400" dirty="0"/>
              <a:t>Politicized</a:t>
            </a:r>
          </a:p>
          <a:p>
            <a:pPr lvl="1"/>
            <a:r>
              <a:rPr lang="en-US" sz="2400" dirty="0"/>
              <a:t>Chronic Under-Investment Due To PSBR</a:t>
            </a:r>
          </a:p>
          <a:p>
            <a:r>
              <a:rPr lang="en-US" sz="2400" dirty="0"/>
              <a:t>Unending Need For SOE Subsidies </a:t>
            </a:r>
          </a:p>
          <a:p>
            <a:pPr lvl="1"/>
            <a:r>
              <a:rPr lang="en-US" sz="2400" dirty="0"/>
              <a:t>Up To 10% Of GDP In Some Countries</a:t>
            </a:r>
          </a:p>
          <a:p>
            <a:pPr lvl="1"/>
            <a:r>
              <a:rPr lang="en-US" sz="2400" dirty="0"/>
              <a:t>Pervasiveness Of Soft Budget Constraints</a:t>
            </a:r>
          </a:p>
          <a:p>
            <a:r>
              <a:rPr lang="en-US" sz="2400" dirty="0"/>
              <a:t>Revenue </a:t>
            </a:r>
            <a:r>
              <a:rPr lang="en-US" sz="2400" dirty="0" smtClean="0"/>
              <a:t>Governments </a:t>
            </a:r>
            <a:r>
              <a:rPr lang="en-US" sz="2400" dirty="0"/>
              <a:t>Can Raise From Privatization</a:t>
            </a:r>
          </a:p>
          <a:p>
            <a:pPr lvl="1"/>
            <a:r>
              <a:rPr lang="en-US" sz="2400" dirty="0"/>
              <a:t>Fiscal Impact Of Privatization Very Positive</a:t>
            </a:r>
          </a:p>
          <a:p>
            <a:pPr lvl="1"/>
            <a:r>
              <a:rPr lang="en-US" sz="2400" dirty="0"/>
              <a:t>Cannot Be Sole Reason Due To Tax Trade-Off</a:t>
            </a:r>
          </a:p>
          <a:p>
            <a:r>
              <a:rPr lang="en-US" sz="2400" dirty="0"/>
              <a:t>Empirical Support For Private Ownership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A50021"/>
                </a:solidFill>
              </a:rPr>
              <a:t>The Impact of Privatization</a:t>
            </a:r>
            <a:endParaRPr lang="en-US" sz="4400" dirty="0">
              <a:solidFill>
                <a:srgbClr val="A50021"/>
              </a:solidFill>
            </a:endParaRP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001000" cy="4876800"/>
          </a:xfrm>
        </p:spPr>
        <p:txBody>
          <a:bodyPr>
            <a:normAutofit/>
          </a:bodyPr>
          <a:lstStyle/>
          <a:p>
            <a:r>
              <a:rPr lang="en-US" sz="2400" dirty="0"/>
              <a:t>Has Significantly Reduced State’s Role in OECD</a:t>
            </a:r>
          </a:p>
          <a:p>
            <a:pPr lvl="1"/>
            <a:r>
              <a:rPr lang="en-US" sz="2400" dirty="0"/>
              <a:t>SOEs Effectively Eliminated From UK Economy</a:t>
            </a:r>
          </a:p>
          <a:p>
            <a:pPr lvl="1"/>
            <a:r>
              <a:rPr lang="en-US" sz="2400" dirty="0"/>
              <a:t>Rapidly Shrinking Role In Other OECD</a:t>
            </a:r>
          </a:p>
          <a:p>
            <a:pPr lvl="1"/>
            <a:r>
              <a:rPr lang="en-US" sz="2400" dirty="0"/>
              <a:t>SOEs Have Declined, But Not State’s Overall Role</a:t>
            </a:r>
          </a:p>
          <a:p>
            <a:r>
              <a:rPr lang="en-US" sz="2400" dirty="0"/>
              <a:t>Transition Economies Have Been Transformed</a:t>
            </a:r>
          </a:p>
          <a:p>
            <a:pPr lvl="1"/>
            <a:r>
              <a:rPr lang="en-US" sz="2400" dirty="0"/>
              <a:t>SOE Role Cut Up To 9</a:t>
            </a:r>
            <a:r>
              <a:rPr lang="en-US" sz="2400" dirty="0" smtClean="0"/>
              <a:t>0% </a:t>
            </a:r>
            <a:r>
              <a:rPr lang="en-US" sz="2400" dirty="0"/>
              <a:t>In Eastern Europe</a:t>
            </a:r>
          </a:p>
          <a:p>
            <a:pPr lvl="1"/>
            <a:r>
              <a:rPr lang="en-US" sz="2400" dirty="0"/>
              <a:t>Russia </a:t>
            </a:r>
            <a:r>
              <a:rPr lang="en-US" sz="2400" dirty="0" smtClean="0"/>
              <a:t>Partially Privatized</a:t>
            </a:r>
          </a:p>
          <a:p>
            <a:r>
              <a:rPr lang="en-US" sz="2400" dirty="0" smtClean="0"/>
              <a:t>Less </a:t>
            </a:r>
            <a:r>
              <a:rPr lang="en-US" sz="2400" dirty="0"/>
              <a:t>Change In </a:t>
            </a:r>
            <a:r>
              <a:rPr lang="en-US" sz="2400" dirty="0" smtClean="0"/>
              <a:t>Developing Countries </a:t>
            </a:r>
            <a:r>
              <a:rPr lang="en-US" sz="2400" dirty="0"/>
              <a:t>Until Recently</a:t>
            </a:r>
          </a:p>
          <a:p>
            <a:pPr lvl="1"/>
            <a:r>
              <a:rPr lang="en-US" sz="2400" dirty="0" smtClean="0"/>
              <a:t>Modest </a:t>
            </a:r>
            <a:r>
              <a:rPr lang="en-US" sz="2400" dirty="0"/>
              <a:t>Change In Africa, Latin America Thru </a:t>
            </a:r>
            <a:r>
              <a:rPr lang="en-US" sz="2400" dirty="0" smtClean="0"/>
              <a:t>1992</a:t>
            </a:r>
            <a:endParaRPr lang="en-US" sz="2400" dirty="0"/>
          </a:p>
          <a:p>
            <a:pPr lvl="1"/>
            <a:r>
              <a:rPr lang="en-US" sz="2400" dirty="0"/>
              <a:t>Much Has </a:t>
            </a:r>
            <a:r>
              <a:rPr lang="en-US" sz="2400" dirty="0" smtClean="0"/>
              <a:t>Changed Since 1997</a:t>
            </a:r>
            <a:endParaRPr lang="en-US" sz="2400" dirty="0"/>
          </a:p>
          <a:p>
            <a:r>
              <a:rPr lang="en-US" sz="2400" dirty="0" smtClean="0"/>
              <a:t>Growing </a:t>
            </a:r>
            <a:r>
              <a:rPr lang="en-US" sz="2400" dirty="0"/>
              <a:t>Impact </a:t>
            </a:r>
            <a:r>
              <a:rPr lang="en-US" sz="2400" dirty="0" smtClean="0"/>
              <a:t>In </a:t>
            </a:r>
            <a:r>
              <a:rPr lang="en-US" sz="2400" dirty="0"/>
              <a:t>China, </a:t>
            </a:r>
            <a:r>
              <a:rPr lang="en-US" sz="2400" dirty="0" smtClean="0"/>
              <a:t>India, Other G20 EMs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A50021"/>
                </a:solidFill>
                <a:cs typeface="Tahoma" pitchFamily="34" charset="0"/>
              </a:rPr>
              <a:t>SOE Share Of GDP, By Region, 1978-97</a:t>
            </a:r>
          </a:p>
        </p:txBody>
      </p:sp>
      <p:graphicFrame>
        <p:nvGraphicFramePr>
          <p:cNvPr id="517123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81000" y="990600"/>
          <a:ext cx="8229600" cy="522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7" name="Picture" r:id="rId4" imgW="2848680" imgH="1953360" progId="Word.Picture.8">
                  <p:embed/>
                </p:oleObj>
              </mc:Choice>
              <mc:Fallback>
                <p:oleObj name="Picture" r:id="rId4" imgW="2848680" imgH="195336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7408"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8229600" cy="52212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 w="9525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124" name="Text Box 4"/>
          <p:cNvSpPr txBox="1">
            <a:spLocks noChangeArrowheads="1"/>
          </p:cNvSpPr>
          <p:nvPr/>
        </p:nvSpPr>
        <p:spPr bwMode="auto">
          <a:xfrm>
            <a:off x="441325" y="6335713"/>
            <a:ext cx="7326313" cy="314325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3333FF"/>
                </a:solidFill>
              </a:rPr>
              <a:t>Source: Florencio Lopez-de-Silanes, </a:t>
            </a:r>
            <a:r>
              <a:rPr lang="en-US" sz="1400" i="1">
                <a:solidFill>
                  <a:srgbClr val="3333FF"/>
                </a:solidFill>
              </a:rPr>
              <a:t>Privatization Barometer Newsletter</a:t>
            </a:r>
            <a:r>
              <a:rPr lang="en-US" sz="1400">
                <a:solidFill>
                  <a:srgbClr val="3333FF"/>
                </a:solidFill>
              </a:rPr>
              <a:t> #2 (January 2005)</a:t>
            </a:r>
            <a:endParaRPr lang="en-US" sz="240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1F497D"/>
    </a:dk2>
    <a:lt2>
      <a:srgbClr val="FBD5B5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5_Custom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5_Custom Desig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2677</Words>
  <Application>Microsoft Office PowerPoint</Application>
  <PresentationFormat>Экран (4:3)</PresentationFormat>
  <Paragraphs>575</Paragraphs>
  <Slides>41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44" baseType="lpstr">
      <vt:lpstr>Office Theme</vt:lpstr>
      <vt:lpstr>Photo Editor Photo</vt:lpstr>
      <vt:lpstr>Picture</vt:lpstr>
      <vt:lpstr>Презентация PowerPoint</vt:lpstr>
      <vt:lpstr>Презентация PowerPoint</vt:lpstr>
      <vt:lpstr>Privatization Overview</vt:lpstr>
      <vt:lpstr>Why Have Governments Embraced Privatization?</vt:lpstr>
      <vt:lpstr>Brief History Of Privatization</vt:lpstr>
      <vt:lpstr>Worldwide Revenues From Privatizations, 1988-2010 ($US Billion)</vt:lpstr>
      <vt:lpstr>Why Have Governments Embraced Privatization?</vt:lpstr>
      <vt:lpstr>The Impact of Privatization</vt:lpstr>
      <vt:lpstr>SOE Share Of GDP, By Region, 1978-97</vt:lpstr>
      <vt:lpstr>Has Privatization Worked?</vt:lpstr>
      <vt:lpstr>Has Privatization Improved Firm Performance?</vt:lpstr>
      <vt:lpstr>Three Directly-Comparable Studies Using SIPs Yield Consistent Results</vt:lpstr>
      <vt:lpstr>All Three Studies Show Significant Performance Improvements</vt:lpstr>
      <vt:lpstr>All Three Studies Show Significant Performance Improvements</vt:lpstr>
      <vt:lpstr>Only Differences Between Studies: Employment &amp; Capital Spending</vt:lpstr>
      <vt:lpstr>Designing A Privatization Program To Maximize Economic Value--Choices</vt:lpstr>
      <vt:lpstr>Designing A Privatization Program To Maximize Economic Value--Choices</vt:lpstr>
      <vt:lpstr>How Do Governments Privatize?</vt:lpstr>
      <vt:lpstr>Governments Use Five Basic Methods To Privatize</vt:lpstr>
      <vt:lpstr>One Study Examines Choice Between SIPs And Asset Sales</vt:lpstr>
      <vt:lpstr>Characteristics Of SIPs Versus  Asset Sales</vt:lpstr>
      <vt:lpstr>How Politicized Are Pricing And Share Allocation Terms In Early SIPs?</vt:lpstr>
      <vt:lpstr>Share Issue Privatization And Individual Stock Ownership</vt:lpstr>
      <vt:lpstr>Key Decision Variables In Designing Privatization Sales </vt:lpstr>
      <vt:lpstr>Key Decision Variables In Designing Privatization Sales </vt:lpstr>
      <vt:lpstr>Privatization’s Impact On Capital Market Development</vt:lpstr>
      <vt:lpstr>Privatization’s Impact On Stock Market Development</vt:lpstr>
      <vt:lpstr>Most Of The Largest Share Offerings In Financial History Have Been SIPs</vt:lpstr>
      <vt:lpstr>The Largest Emerging Market Share Offerings Have All Been SIPs</vt:lpstr>
      <vt:lpstr>Most Valuable Companies In OECD Countries Tend To Be Privatized Firms</vt:lpstr>
      <vt:lpstr>Even More Of The Most Valuable Emerging Market Firms Are Privatized</vt:lpstr>
      <vt:lpstr>World Stock Market Capitalization Growth, 1983-July 2011 ($US Bn)</vt:lpstr>
      <vt:lpstr>Global Security Issues  1990-2010 ($Billion)</vt:lpstr>
      <vt:lpstr>Pension Funds And Capital Markets</vt:lpstr>
      <vt:lpstr>Have Share Issue Privatizations Been Good Investments?</vt:lpstr>
      <vt:lpstr>Do Privatization IPOs Out-Perform Over Long Term</vt:lpstr>
      <vt:lpstr>Results </vt:lpstr>
      <vt:lpstr>Cumulative Abnormal Returns (%) of PIPOs Using International Benchmarks </vt:lpstr>
      <vt:lpstr>Key Lessons Privatizations Of Privatization Research</vt:lpstr>
      <vt:lpstr>Lessons Of Privatization Research</vt:lpstr>
      <vt:lpstr>Презентация PowerPoint</vt:lpstr>
    </vt:vector>
  </TitlesOfParts>
  <Company>University of Oklahoma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megg4758</dc:creator>
  <cp:lastModifiedBy>Михалева Екатерина</cp:lastModifiedBy>
  <cp:revision>148</cp:revision>
  <cp:lastPrinted>2011-08-07T02:30:28Z</cp:lastPrinted>
  <dcterms:created xsi:type="dcterms:W3CDTF">2009-06-04T18:52:55Z</dcterms:created>
  <dcterms:modified xsi:type="dcterms:W3CDTF">2011-09-09T14:43:25Z</dcterms:modified>
</cp:coreProperties>
</file>